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65" r:id="rId4"/>
    <p:sldId id="274" r:id="rId5"/>
    <p:sldId id="264" r:id="rId6"/>
    <p:sldId id="275" r:id="rId7"/>
    <p:sldId id="269" r:id="rId8"/>
    <p:sldId id="270" r:id="rId9"/>
    <p:sldId id="272" r:id="rId10"/>
    <p:sldId id="271" r:id="rId11"/>
    <p:sldId id="266" r:id="rId12"/>
    <p:sldId id="276" r:id="rId13"/>
    <p:sldId id="267" r:id="rId14"/>
    <p:sldId id="277" r:id="rId15"/>
    <p:sldId id="273" r:id="rId16"/>
    <p:sldId id="268"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34"/>
    <p:restoredTop sz="94635"/>
  </p:normalViewPr>
  <p:slideViewPr>
    <p:cSldViewPr snapToGrid="0" snapToObjects="1">
      <p:cViewPr varScale="1">
        <p:scale>
          <a:sx n="120" d="100"/>
          <a:sy n="120" d="100"/>
        </p:scale>
        <p:origin x="1592"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png>
</file>

<file path=ppt/media/image13.jpeg>
</file>

<file path=ppt/media/image14.png>
</file>

<file path=ppt/media/image15.png>
</file>

<file path=ppt/media/image16.png>
</file>

<file path=ppt/media/image17.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11/25/24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11/25/24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11/25/24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file:////Users/aiwaziri/Library/Group%20Containers/UBF8T346G9.ms/WebArchiveCopyPasteTempFiles/com.microsoft.Word/e5914d109deffc7c41352b9d8fe2c8bd"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file:////Users/aiwaziri/Library/Group%20Containers/UBF8T346G9.ms/WebArchiveCopyPasteTempFiles/com.microsoft.Word/P.Oxy+5575.pn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file:////Users/aiwaziri/Library/Group%20Containers/UBF8T346G9.ms/WebArchiveCopyPasteTempFiles/com.microsoft.Word/Completed-virtual-unwrapping-for-the-En-Gedi-scroll_Q640.jpg"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file:////Users/aiwaziri/Library/Group%20Containers/UBF8T346G9.ms/WebArchiveCopyPasteTempFiles/com.microsoft.Word/scroll-slider.jpg"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file:////Users/aiwaziri/Library/Group%20Containers/UBF8T346G9.ms/WebArchiveCopyPasteTempFiles/com.microsoft.Word/1.jpg"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file:////Users/aiwaziri/Library/Group%20Containers/UBF8T346G9.ms/WebArchiveCopyPasteTempFiles/com.microsoft.Word/en-gedi-scroll.jpg%3fw=790&amp;f=b8318cc407b8cd8ed5268d4d2df74012"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5" name="Rectangle 6154">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5" name="Picture 5" descr="Scientists unwrap secrets of Dead Sea scroll turned to charcoal | The ...">
            <a:extLst>
              <a:ext uri="{FF2B5EF4-FFF2-40B4-BE49-F238E27FC236}">
                <a16:creationId xmlns:a16="http://schemas.microsoft.com/office/drawing/2014/main" id="{3CD392BD-856A-C9ED-0096-DD22A0109C30}"/>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r="15624" b="-1"/>
          <a:stretch>
            <a:fillRect/>
          </a:stretch>
        </p:blipFill>
        <p:spPr bwMode="auto">
          <a:xfrm>
            <a:off x="20" y="10"/>
            <a:ext cx="9143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noFill/>
          <a:effectLst>
            <a:outerShdw blurRad="381000" dist="152400" dir="5400000" algn="t"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6157"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8762"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6159" name="Group 6158">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8" y="3296010"/>
            <a:ext cx="9143592" cy="2849976"/>
            <a:chOff x="476" y="-3923157"/>
            <a:chExt cx="10667524" cy="2493729"/>
          </a:xfrm>
        </p:grpSpPr>
        <p:sp>
          <p:nvSpPr>
            <p:cNvPr id="6160" name="Freeform: Shape 6159">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61" name="Freeform: Shape 616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ctrTitle"/>
          </p:nvPr>
        </p:nvSpPr>
        <p:spPr>
          <a:xfrm>
            <a:off x="628649" y="1120676"/>
            <a:ext cx="5266135" cy="2308324"/>
          </a:xfrm>
        </p:spPr>
        <p:txBody>
          <a:bodyPr>
            <a:normAutofit fontScale="90000"/>
          </a:bodyPr>
          <a:lstStyle/>
          <a:p>
            <a:r>
              <a:rPr lang="en-US" sz="5800" dirty="0">
                <a:solidFill>
                  <a:srgbClr val="FFFFFF"/>
                </a:solidFill>
                <a:latin typeface="Posterama" panose="020B0504020200020000" pitchFamily="34" charset="0"/>
                <a:cs typeface="Posterama" panose="020B0504020200020000" pitchFamily="34" charset="0"/>
              </a:rPr>
              <a:t>Exploring Virtual Unwrapping</a:t>
            </a:r>
          </a:p>
        </p:txBody>
      </p:sp>
      <p:sp>
        <p:nvSpPr>
          <p:cNvPr id="3" name="Subtitle 2"/>
          <p:cNvSpPr>
            <a:spLocks noGrp="1"/>
          </p:cNvSpPr>
          <p:nvPr>
            <p:ph type="subTitle" idx="1"/>
          </p:nvPr>
        </p:nvSpPr>
        <p:spPr>
          <a:xfrm>
            <a:off x="-4762" y="6252677"/>
            <a:ext cx="9144001" cy="541894"/>
          </a:xfrm>
        </p:spPr>
        <p:txBody>
          <a:bodyPr>
            <a:normAutofit fontScale="92500"/>
          </a:bodyPr>
          <a:lstStyle/>
          <a:p>
            <a:pPr>
              <a:lnSpc>
                <a:spcPct val="90000"/>
              </a:lnSpc>
            </a:pPr>
            <a:r>
              <a:rPr lang="en-US" sz="2200" dirty="0">
                <a:solidFill>
                  <a:srgbClr val="FFFFFF"/>
                </a:solidFill>
                <a:latin typeface="Posterama" panose="020B0504020200020000" pitchFamily="34" charset="0"/>
                <a:cs typeface="Posterama" panose="020B0504020200020000" pitchFamily="34" charset="0"/>
              </a:rPr>
              <a:t>Class Bonus Activity - Student Presentations    Abubakar Waziri -4220056</a:t>
            </a:r>
          </a:p>
        </p:txBody>
      </p:sp>
      <p:sp>
        <p:nvSpPr>
          <p:cNvPr id="4" name="Rectangle 2">
            <a:extLst>
              <a:ext uri="{FF2B5EF4-FFF2-40B4-BE49-F238E27FC236}">
                <a16:creationId xmlns:a16="http://schemas.microsoft.com/office/drawing/2014/main" id="{12AAD170-C305-4314-46F3-C44A51B2FC8E}"/>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D6AE68-8F8A-8CCD-118F-1E83C20780DD}"/>
              </a:ext>
            </a:extLst>
          </p:cNvPr>
          <p:cNvSpPr>
            <a:spLocks noGrp="1"/>
          </p:cNvSpPr>
          <p:nvPr>
            <p:ph type="title"/>
          </p:nvPr>
        </p:nvSpPr>
        <p:spPr>
          <a:xfrm>
            <a:off x="0" y="350196"/>
            <a:ext cx="4486940" cy="1624520"/>
          </a:xfrm>
        </p:spPr>
        <p:txBody>
          <a:bodyPr anchor="ctr">
            <a:normAutofit/>
          </a:bodyPr>
          <a:lstStyle/>
          <a:p>
            <a:r>
              <a:rPr lang="en-US" sz="3600" dirty="0">
                <a:effectLst/>
                <a:latin typeface="Posterama" panose="020B0504020200020000" pitchFamily="34" charset="0"/>
                <a:cs typeface="Posterama" panose="020B0504020200020000" pitchFamily="34" charset="0"/>
              </a:rPr>
              <a:t>Machine Learning for Automation</a:t>
            </a:r>
            <a:endParaRPr lang="en-US" sz="3500" dirty="0">
              <a:latin typeface="Posterama" panose="020B0504020200020000" pitchFamily="34" charset="0"/>
              <a:cs typeface="Posterama" panose="020B0504020200020000" pitchFamily="34" charset="0"/>
            </a:endParaRPr>
          </a:p>
        </p:txBody>
      </p:sp>
      <p:sp>
        <p:nvSpPr>
          <p:cNvPr id="3" name="Content Placeholder 2">
            <a:extLst>
              <a:ext uri="{FF2B5EF4-FFF2-40B4-BE49-F238E27FC236}">
                <a16:creationId xmlns:a16="http://schemas.microsoft.com/office/drawing/2014/main" id="{AFDF0ECF-EB56-F5E6-6F7E-361B7315C59E}"/>
              </a:ext>
            </a:extLst>
          </p:cNvPr>
          <p:cNvSpPr>
            <a:spLocks noGrp="1"/>
          </p:cNvSpPr>
          <p:nvPr>
            <p:ph idx="1"/>
          </p:nvPr>
        </p:nvSpPr>
        <p:spPr>
          <a:xfrm>
            <a:off x="42531" y="2324912"/>
            <a:ext cx="4486939" cy="4031437"/>
          </a:xfrm>
        </p:spPr>
        <p:txBody>
          <a:bodyPr anchor="ctr">
            <a:normAutofit/>
          </a:bodyPr>
          <a:lstStyle/>
          <a:p>
            <a:pPr marL="0" indent="0">
              <a:buNone/>
            </a:pPr>
            <a:r>
              <a:rPr lang="en-US" sz="1700" b="1" dirty="0">
                <a:effectLst/>
                <a:latin typeface="Posterama" panose="020B0504020200020000" pitchFamily="34" charset="0"/>
                <a:cs typeface="Posterama" panose="020B0504020200020000" pitchFamily="34" charset="0"/>
              </a:rPr>
              <a:t>Role: </a:t>
            </a:r>
            <a:r>
              <a:rPr lang="en-US" sz="1700" dirty="0">
                <a:effectLst/>
                <a:latin typeface="Posterama" panose="020B0504020200020000" pitchFamily="34" charset="0"/>
                <a:cs typeface="Posterama" panose="020B0504020200020000" pitchFamily="34" charset="0"/>
              </a:rPr>
              <a:t>Automating artifact analysis by training AI models on large datasets.</a:t>
            </a:r>
            <a:br>
              <a:rPr lang="en-US" sz="1700" dirty="0">
                <a:effectLst/>
                <a:latin typeface="Posterama" panose="020B0504020200020000" pitchFamily="34" charset="0"/>
                <a:cs typeface="Posterama" panose="020B0504020200020000" pitchFamily="34" charset="0"/>
              </a:rPr>
            </a:br>
            <a:endParaRPr lang="en-US" sz="1700" dirty="0">
              <a:latin typeface="Posterama" panose="020B0504020200020000" pitchFamily="34" charset="0"/>
              <a:cs typeface="Posterama" panose="020B0504020200020000" pitchFamily="34" charset="0"/>
            </a:endParaRPr>
          </a:p>
          <a:p>
            <a:pPr marL="0" indent="0">
              <a:buNone/>
            </a:pPr>
            <a:endParaRPr lang="en-US" sz="1700" dirty="0">
              <a:effectLst/>
              <a:latin typeface="Posterama" panose="020B0504020200020000" pitchFamily="34" charset="0"/>
              <a:cs typeface="Posterama" panose="020B0504020200020000" pitchFamily="34" charset="0"/>
            </a:endParaRPr>
          </a:p>
          <a:p>
            <a:pPr marL="0" indent="0">
              <a:buNone/>
            </a:pPr>
            <a:endParaRPr lang="en-US" sz="1700" b="1" dirty="0">
              <a:latin typeface="Posterama" panose="020B0504020200020000" pitchFamily="34" charset="0"/>
              <a:cs typeface="Posterama" panose="020B0504020200020000" pitchFamily="34" charset="0"/>
            </a:endParaRPr>
          </a:p>
          <a:p>
            <a:pPr marL="0" indent="0">
              <a:buNone/>
            </a:pPr>
            <a:r>
              <a:rPr lang="en-US" sz="1700" b="1" dirty="0">
                <a:effectLst/>
                <a:latin typeface="Posterama" panose="020B0504020200020000" pitchFamily="34" charset="0"/>
                <a:cs typeface="Posterama" panose="020B0504020200020000" pitchFamily="34" charset="0"/>
              </a:rPr>
              <a:t>Applications: </a:t>
            </a:r>
            <a:r>
              <a:rPr lang="en-US" sz="1700" dirty="0">
                <a:effectLst/>
                <a:latin typeface="Posterama" panose="020B0504020200020000" pitchFamily="34" charset="0"/>
                <a:cs typeface="Posterama" panose="020B0504020200020000" pitchFamily="34" charset="0"/>
              </a:rPr>
              <a:t>Improves accuracy in layer segmentation, pattern recognition, and text reconstruction, reducing manual intervention.</a:t>
            </a:r>
          </a:p>
        </p:txBody>
      </p:sp>
      <p:pic>
        <p:nvPicPr>
          <p:cNvPr id="5" name="Picture 4" descr="Hexagon network on a blue background">
            <a:extLst>
              <a:ext uri="{FF2B5EF4-FFF2-40B4-BE49-F238E27FC236}">
                <a16:creationId xmlns:a16="http://schemas.microsoft.com/office/drawing/2014/main" id="{3B9DB9BB-FF85-D37E-A118-D8479349D936}"/>
              </a:ext>
            </a:extLst>
          </p:cNvPr>
          <p:cNvPicPr>
            <a:picLocks noChangeAspect="1"/>
          </p:cNvPicPr>
          <p:nvPr/>
        </p:nvPicPr>
        <p:blipFill>
          <a:blip r:embed="rId2"/>
          <a:srcRect l="8938" r="51017"/>
          <a:stretch/>
        </p:blipFill>
        <p:spPr>
          <a:xfrm>
            <a:off x="4572000" y="1"/>
            <a:ext cx="4577118" cy="6858000"/>
          </a:xfrm>
          <a:prstGeom prst="rect">
            <a:avLst/>
          </a:prstGeom>
        </p:spPr>
      </p:pic>
    </p:spTree>
    <p:extLst>
      <p:ext uri="{BB962C8B-B14F-4D97-AF65-F5344CB8AC3E}">
        <p14:creationId xmlns:p14="http://schemas.microsoft.com/office/powerpoint/2010/main" val="3791655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B4FD21-19F9-5CC7-6B1E-FE52D3F0C0D3}"/>
              </a:ext>
            </a:extLst>
          </p:cNvPr>
          <p:cNvSpPr>
            <a:spLocks noGrp="1"/>
          </p:cNvSpPr>
          <p:nvPr>
            <p:ph type="title"/>
          </p:nvPr>
        </p:nvSpPr>
        <p:spPr>
          <a:xfrm>
            <a:off x="1" y="170121"/>
            <a:ext cx="4997302" cy="1903228"/>
          </a:xfrm>
        </p:spPr>
        <p:txBody>
          <a:bodyPr anchor="ctr">
            <a:normAutofit/>
          </a:bodyPr>
          <a:lstStyle/>
          <a:p>
            <a:r>
              <a:rPr lang="en-US" sz="3500" dirty="0">
                <a:latin typeface="Posterama" panose="020B0504020200020000" pitchFamily="34" charset="0"/>
                <a:cs typeface="Posterama" panose="020B0504020200020000" pitchFamily="34" charset="0"/>
              </a:rPr>
              <a:t>Virtual Unwrapping Algorithms</a:t>
            </a:r>
          </a:p>
        </p:txBody>
      </p:sp>
      <p:sp>
        <p:nvSpPr>
          <p:cNvPr id="3" name="Content Placeholder 2">
            <a:extLst>
              <a:ext uri="{FF2B5EF4-FFF2-40B4-BE49-F238E27FC236}">
                <a16:creationId xmlns:a16="http://schemas.microsoft.com/office/drawing/2014/main" id="{461B4A5C-8E22-D120-6DFD-67E4566937AA}"/>
              </a:ext>
            </a:extLst>
          </p:cNvPr>
          <p:cNvSpPr>
            <a:spLocks noGrp="1"/>
          </p:cNvSpPr>
          <p:nvPr>
            <p:ph idx="1"/>
          </p:nvPr>
        </p:nvSpPr>
        <p:spPr>
          <a:xfrm>
            <a:off x="148856" y="1860698"/>
            <a:ext cx="4848447" cy="4731488"/>
          </a:xfrm>
        </p:spPr>
        <p:txBody>
          <a:bodyPr anchor="ctr">
            <a:normAutofit/>
          </a:bodyPr>
          <a:lstStyle/>
          <a:p>
            <a:pPr marL="0" indent="0">
              <a:buNone/>
            </a:pPr>
            <a:r>
              <a:rPr lang="en-US" sz="1600" b="1" dirty="0">
                <a:effectLst/>
                <a:latin typeface="Posterama" panose="020B0504020200020000" pitchFamily="34" charset="0"/>
                <a:cs typeface="Posterama" panose="020B0504020200020000" pitchFamily="34" charset="0"/>
              </a:rPr>
              <a:t>Segmentation Algorithms:</a:t>
            </a:r>
            <a:br>
              <a:rPr lang="en-US" sz="1600" dirty="0">
                <a:effectLst/>
                <a:latin typeface="Posterama" panose="020B0504020200020000" pitchFamily="34" charset="0"/>
                <a:cs typeface="Posterama" panose="020B0504020200020000" pitchFamily="34" charset="0"/>
              </a:rPr>
            </a:br>
            <a:r>
              <a:rPr lang="en-US" sz="1600" dirty="0">
                <a:effectLst/>
                <a:latin typeface="Posterama" panose="020B0504020200020000" pitchFamily="34" charset="0"/>
                <a:cs typeface="Posterama" panose="020B0504020200020000" pitchFamily="34" charset="0"/>
              </a:rPr>
              <a:t>Use AI to identify and isolate distinct layers within an artifact digitally. These algorithms are </a:t>
            </a:r>
            <a:r>
              <a:rPr lang="en-US" sz="1600" b="1" dirty="0">
                <a:solidFill>
                  <a:srgbClr val="FF0000"/>
                </a:solidFill>
                <a:effectLst/>
                <a:latin typeface="Posterama" panose="020B0504020200020000" pitchFamily="34" charset="0"/>
                <a:cs typeface="Posterama" panose="020B0504020200020000" pitchFamily="34" charset="0"/>
              </a:rPr>
              <a:t>key</a:t>
            </a:r>
            <a:r>
              <a:rPr lang="en-US" sz="1600" dirty="0">
                <a:effectLst/>
                <a:latin typeface="Posterama" panose="020B0504020200020000" pitchFamily="34" charset="0"/>
                <a:cs typeface="Posterama" panose="020B0504020200020000" pitchFamily="34" charset="0"/>
              </a:rPr>
              <a:t> for separating tightly packed or overlapping layers.</a:t>
            </a:r>
          </a:p>
          <a:p>
            <a:pPr marL="0" indent="0">
              <a:buNone/>
            </a:pPr>
            <a:br>
              <a:rPr lang="en-US" sz="1600" dirty="0">
                <a:effectLst/>
                <a:latin typeface="Posterama" panose="020B0504020200020000" pitchFamily="34" charset="0"/>
                <a:cs typeface="Posterama" panose="020B0504020200020000" pitchFamily="34" charset="0"/>
              </a:rPr>
            </a:br>
            <a:r>
              <a:rPr lang="en-US" sz="1600" b="1" dirty="0">
                <a:effectLst/>
                <a:latin typeface="Posterama" panose="020B0504020200020000" pitchFamily="34" charset="0"/>
                <a:cs typeface="Posterama" panose="020B0504020200020000" pitchFamily="34" charset="0"/>
              </a:rPr>
              <a:t>Pattern Recognition:</a:t>
            </a:r>
            <a:br>
              <a:rPr lang="en-US" sz="1600" dirty="0">
                <a:effectLst/>
                <a:latin typeface="Posterama" panose="020B0504020200020000" pitchFamily="34" charset="0"/>
                <a:cs typeface="Posterama" panose="020B0504020200020000" pitchFamily="34" charset="0"/>
              </a:rPr>
            </a:br>
            <a:r>
              <a:rPr lang="en-US" sz="1600" dirty="0">
                <a:effectLst/>
                <a:latin typeface="Posterama" panose="020B0504020200020000" pitchFamily="34" charset="0"/>
                <a:cs typeface="Posterama" panose="020B0504020200020000" pitchFamily="34" charset="0"/>
              </a:rPr>
              <a:t>Advanced techniques help reconstruct degraded text or images by recognizing patterns and filling in missing information.</a:t>
            </a:r>
            <a:br>
              <a:rPr lang="en-US" sz="1600" dirty="0">
                <a:effectLst/>
                <a:latin typeface="Posterama" panose="020B0504020200020000" pitchFamily="34" charset="0"/>
                <a:cs typeface="Posterama" panose="020B0504020200020000" pitchFamily="34" charset="0"/>
              </a:rPr>
            </a:br>
            <a:endParaRPr lang="en-US" sz="1600" dirty="0">
              <a:effectLst/>
              <a:latin typeface="Posterama" panose="020B0504020200020000" pitchFamily="34" charset="0"/>
              <a:cs typeface="Posterama" panose="020B0504020200020000" pitchFamily="34" charset="0"/>
            </a:endParaRPr>
          </a:p>
          <a:p>
            <a:pPr marL="0" indent="0">
              <a:buNone/>
            </a:pPr>
            <a:r>
              <a:rPr lang="en-US" sz="1600" b="1" dirty="0">
                <a:effectLst/>
                <a:latin typeface="Posterama" panose="020B0504020200020000" pitchFamily="34" charset="0"/>
                <a:cs typeface="Posterama" panose="020B0504020200020000" pitchFamily="34" charset="0"/>
              </a:rPr>
              <a:t>Machine Learning:</a:t>
            </a:r>
            <a:br>
              <a:rPr lang="en-US" sz="1600" dirty="0">
                <a:effectLst/>
                <a:latin typeface="Posterama" panose="020B0504020200020000" pitchFamily="34" charset="0"/>
                <a:cs typeface="Posterama" panose="020B0504020200020000" pitchFamily="34" charset="0"/>
              </a:rPr>
            </a:br>
            <a:r>
              <a:rPr lang="en-US" sz="1600" dirty="0">
                <a:effectLst/>
                <a:latin typeface="Posterama" panose="020B0504020200020000" pitchFamily="34" charset="0"/>
                <a:cs typeface="Posterama" panose="020B0504020200020000" pitchFamily="34" charset="0"/>
              </a:rPr>
              <a:t>Machine learning models improve accuracy and efficiency by training on diverse artifact data, allowing them to handle variations in texture, material, and condition.</a:t>
            </a:r>
          </a:p>
          <a:p>
            <a:endParaRPr lang="en-US" sz="1600" dirty="0">
              <a:latin typeface="Posterama" panose="020B0504020200020000" pitchFamily="34" charset="0"/>
              <a:cs typeface="Posterama" panose="020B0504020200020000" pitchFamily="34" charset="0"/>
            </a:endParaRPr>
          </a:p>
        </p:txBody>
      </p:sp>
      <p:pic>
        <p:nvPicPr>
          <p:cNvPr id="5" name="Picture 4">
            <a:extLst>
              <a:ext uri="{FF2B5EF4-FFF2-40B4-BE49-F238E27FC236}">
                <a16:creationId xmlns:a16="http://schemas.microsoft.com/office/drawing/2014/main" id="{E754FAAF-CDE1-1474-EF1F-27D8912D9425}"/>
              </a:ext>
            </a:extLst>
          </p:cNvPr>
          <p:cNvPicPr>
            <a:picLocks noChangeAspect="1"/>
          </p:cNvPicPr>
          <p:nvPr/>
        </p:nvPicPr>
        <p:blipFill>
          <a:blip r:embed="rId2"/>
          <a:srcRect l="16151" r="51087"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073955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0A1EE-EFA3-E9DC-B0E3-48B4E397BD2E}"/>
              </a:ext>
            </a:extLst>
          </p:cNvPr>
          <p:cNvPicPr>
            <a:picLocks noChangeAspect="1"/>
          </p:cNvPicPr>
          <p:nvPr/>
        </p:nvPicPr>
        <p:blipFill>
          <a:blip r:embed="rId2"/>
          <a:stretch>
            <a:fillRect/>
          </a:stretch>
        </p:blipFill>
        <p:spPr>
          <a:xfrm>
            <a:off x="170121" y="98440"/>
            <a:ext cx="8676167" cy="3645448"/>
          </a:xfrm>
          <a:prstGeom prst="rect">
            <a:avLst/>
          </a:prstGeom>
        </p:spPr>
      </p:pic>
      <p:pic>
        <p:nvPicPr>
          <p:cNvPr id="6" name="Picture 2" descr="P.Oxy 5575 — Gospels.net">
            <a:extLst>
              <a:ext uri="{FF2B5EF4-FFF2-40B4-BE49-F238E27FC236}">
                <a16:creationId xmlns:a16="http://schemas.microsoft.com/office/drawing/2014/main" id="{13CA2D2F-B283-6B75-2258-90165D565B7E}"/>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2232836" y="3596462"/>
            <a:ext cx="4348717" cy="3261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855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720C72-2C45-DDA3-CF3D-72A2A1920C69}"/>
              </a:ext>
            </a:extLst>
          </p:cNvPr>
          <p:cNvSpPr>
            <a:spLocks noGrp="1"/>
          </p:cNvSpPr>
          <p:nvPr>
            <p:ph type="title"/>
          </p:nvPr>
        </p:nvSpPr>
        <p:spPr>
          <a:xfrm>
            <a:off x="515125" y="1153572"/>
            <a:ext cx="2400300" cy="4461163"/>
          </a:xfrm>
        </p:spPr>
        <p:txBody>
          <a:bodyPr>
            <a:normAutofit/>
          </a:bodyPr>
          <a:lstStyle/>
          <a:p>
            <a:r>
              <a:rPr lang="en-US" sz="3700">
                <a:solidFill>
                  <a:srgbClr val="FFFFFF"/>
                </a:solidFill>
              </a:rPr>
              <a:t>Advantages and Challenges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97FD5C5-0B2A-2D84-84CC-76BCD80C31AF}"/>
              </a:ext>
            </a:extLst>
          </p:cNvPr>
          <p:cNvSpPr>
            <a:spLocks noGrp="1"/>
          </p:cNvSpPr>
          <p:nvPr>
            <p:ph idx="1"/>
          </p:nvPr>
        </p:nvSpPr>
        <p:spPr>
          <a:xfrm>
            <a:off x="3221665" y="591344"/>
            <a:ext cx="5720316" cy="5585619"/>
          </a:xfrm>
        </p:spPr>
        <p:txBody>
          <a:bodyPr anchor="ctr">
            <a:normAutofit/>
          </a:bodyPr>
          <a:lstStyle/>
          <a:p>
            <a:pPr>
              <a:lnSpc>
                <a:spcPct val="90000"/>
              </a:lnSpc>
            </a:pPr>
            <a:r>
              <a:rPr lang="en-US" sz="2200" b="1" dirty="0">
                <a:effectLst/>
              </a:rPr>
              <a:t>Advantages:</a:t>
            </a:r>
            <a:br>
              <a:rPr lang="en-US" sz="2200" dirty="0">
                <a:effectLst/>
              </a:rPr>
            </a:br>
            <a:r>
              <a:rPr lang="en-US" sz="2200" dirty="0">
                <a:effectLst/>
              </a:rPr>
              <a:t>•   Non-invasive and non-destructive, preserving artifact integrity.</a:t>
            </a:r>
            <a:br>
              <a:rPr lang="en-US" sz="2200" dirty="0">
                <a:effectLst/>
              </a:rPr>
            </a:br>
            <a:r>
              <a:rPr lang="en-US" sz="2200" dirty="0">
                <a:effectLst/>
              </a:rPr>
              <a:t>•   Safe study of fragile items without physical risk.</a:t>
            </a:r>
            <a:br>
              <a:rPr lang="en-US" sz="2200" dirty="0">
                <a:effectLst/>
              </a:rPr>
            </a:br>
            <a:r>
              <a:rPr lang="en-US" sz="2200" dirty="0">
                <a:effectLst/>
              </a:rPr>
              <a:t>•   Access to previously inaccessible or rare artifacts, expanding research possibilities.</a:t>
            </a:r>
          </a:p>
          <a:p>
            <a:pPr marL="0" indent="0">
              <a:lnSpc>
                <a:spcPct val="90000"/>
              </a:lnSpc>
              <a:buNone/>
            </a:pPr>
            <a:endParaRPr lang="en-US" sz="2200" dirty="0">
              <a:effectLst/>
            </a:endParaRPr>
          </a:p>
          <a:p>
            <a:pPr>
              <a:lnSpc>
                <a:spcPct val="90000"/>
              </a:lnSpc>
            </a:pPr>
            <a:r>
              <a:rPr lang="en-US" sz="2200" b="1" dirty="0">
                <a:effectLst/>
              </a:rPr>
              <a:t>Challenges:</a:t>
            </a:r>
            <a:br>
              <a:rPr lang="en-US" sz="2200" dirty="0">
                <a:effectLst/>
              </a:rPr>
            </a:br>
            <a:r>
              <a:rPr lang="en-US" sz="2200" dirty="0">
                <a:effectLst/>
              </a:rPr>
              <a:t>•   High costs associated with imaging equipment and computational resources.</a:t>
            </a:r>
            <a:br>
              <a:rPr lang="en-US" sz="2200" dirty="0">
                <a:effectLst/>
              </a:rPr>
            </a:br>
            <a:r>
              <a:rPr lang="en-US" sz="2200" dirty="0">
                <a:effectLst/>
              </a:rPr>
              <a:t>•   Specialized expertise required to interpret segmented data.</a:t>
            </a:r>
            <a:br>
              <a:rPr lang="en-US" sz="2200" dirty="0">
                <a:effectLst/>
              </a:rPr>
            </a:br>
            <a:r>
              <a:rPr lang="en-US" sz="2200" dirty="0">
                <a:effectLst/>
              </a:rPr>
              <a:t>•   Limited access to technology in underfunded institutions or regions.</a:t>
            </a:r>
            <a:br>
              <a:rPr lang="en-US" sz="2200" dirty="0">
                <a:effectLst/>
              </a:rPr>
            </a:br>
            <a:endParaRPr lang="en-US" sz="2200" dirty="0">
              <a:effectLst/>
            </a:endParaRPr>
          </a:p>
          <a:p>
            <a:pPr>
              <a:lnSpc>
                <a:spcPct val="90000"/>
              </a:lnSpc>
            </a:pPr>
            <a:endParaRPr lang="en-US" sz="2200" dirty="0"/>
          </a:p>
        </p:txBody>
      </p:sp>
    </p:spTree>
    <p:extLst>
      <p:ext uri="{BB962C8B-B14F-4D97-AF65-F5344CB8AC3E}">
        <p14:creationId xmlns:p14="http://schemas.microsoft.com/office/powerpoint/2010/main" val="168223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7F69B-2E21-EDF5-5435-9FF0D42AA9DC}"/>
              </a:ext>
            </a:extLst>
          </p:cNvPr>
          <p:cNvSpPr>
            <a:spLocks noGrp="1"/>
          </p:cNvSpPr>
          <p:nvPr>
            <p:ph type="title"/>
          </p:nvPr>
        </p:nvSpPr>
        <p:spPr/>
        <p:txBody>
          <a:bodyPr/>
          <a:lstStyle/>
          <a:p>
            <a:r>
              <a:rPr lang="en-US" dirty="0"/>
              <a:t>En-Gedi Scroll</a:t>
            </a:r>
          </a:p>
        </p:txBody>
      </p:sp>
      <p:sp>
        <p:nvSpPr>
          <p:cNvPr id="4" name="Rectangle 2">
            <a:extLst>
              <a:ext uri="{FF2B5EF4-FFF2-40B4-BE49-F238E27FC236}">
                <a16:creationId xmlns:a16="http://schemas.microsoft.com/office/drawing/2014/main" id="{E6D6002C-9348-C559-963C-844E02471637}"/>
              </a:ext>
            </a:extLst>
          </p:cNvPr>
          <p:cNvSpPr>
            <a:spLocks noChangeArrowheads="1"/>
          </p:cNvSpPr>
          <p:nvPr/>
        </p:nvSpPr>
        <p:spPr bwMode="auto">
          <a:xfrm>
            <a:off x="829339" y="21256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a:extLst>
              <a:ext uri="{FF2B5EF4-FFF2-40B4-BE49-F238E27FC236}">
                <a16:creationId xmlns:a16="http://schemas.microsoft.com/office/drawing/2014/main" id="{3EFAA134-B734-B31E-5A77-D7720953B3AD}"/>
              </a:ext>
            </a:extLst>
          </p:cNvPr>
          <p:cNvPicPr>
            <a:picLocks noChangeAspect="1"/>
          </p:cNvPicPr>
          <p:nvPr/>
        </p:nvPicPr>
        <p:blipFill>
          <a:blip r:embed="rId2"/>
          <a:stretch>
            <a:fillRect/>
          </a:stretch>
        </p:blipFill>
        <p:spPr>
          <a:xfrm>
            <a:off x="318977" y="5007935"/>
            <a:ext cx="8443180" cy="1273714"/>
          </a:xfrm>
          <a:prstGeom prst="rect">
            <a:avLst/>
          </a:prstGeom>
        </p:spPr>
      </p:pic>
      <p:pic>
        <p:nvPicPr>
          <p:cNvPr id="6" name="Picture 5">
            <a:extLst>
              <a:ext uri="{FF2B5EF4-FFF2-40B4-BE49-F238E27FC236}">
                <a16:creationId xmlns:a16="http://schemas.microsoft.com/office/drawing/2014/main" id="{4CBFAE59-3F78-8BB0-5AFF-D30A746B72B9}"/>
              </a:ext>
            </a:extLst>
          </p:cNvPr>
          <p:cNvPicPr>
            <a:picLocks noChangeAspect="1"/>
          </p:cNvPicPr>
          <p:nvPr/>
        </p:nvPicPr>
        <p:blipFill>
          <a:blip r:embed="rId3"/>
          <a:stretch>
            <a:fillRect/>
          </a:stretch>
        </p:blipFill>
        <p:spPr>
          <a:xfrm>
            <a:off x="457200" y="1282419"/>
            <a:ext cx="8559078" cy="3314545"/>
          </a:xfrm>
          <a:prstGeom prst="rect">
            <a:avLst/>
          </a:prstGeom>
        </p:spPr>
      </p:pic>
    </p:spTree>
    <p:extLst>
      <p:ext uri="{BB962C8B-B14F-4D97-AF65-F5344CB8AC3E}">
        <p14:creationId xmlns:p14="http://schemas.microsoft.com/office/powerpoint/2010/main" val="3340128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11B8D-AED5-730A-B6BA-F898FCFA6F2E}"/>
              </a:ext>
            </a:extLst>
          </p:cNvPr>
          <p:cNvSpPr>
            <a:spLocks noGrp="1"/>
          </p:cNvSpPr>
          <p:nvPr>
            <p:ph type="title"/>
          </p:nvPr>
        </p:nvSpPr>
        <p:spPr/>
        <p:txBody>
          <a:bodyPr/>
          <a:lstStyle/>
          <a:p>
            <a:r>
              <a:rPr lang="en-US" dirty="0"/>
              <a:t>demo</a:t>
            </a:r>
          </a:p>
        </p:txBody>
      </p:sp>
      <p:pic>
        <p:nvPicPr>
          <p:cNvPr id="4" name="Virtually Unwrapping the En-Gedi Scroll (English).mp4">
            <a:hlinkClick r:id="" action="ppaction://media"/>
            <a:extLst>
              <a:ext uri="{FF2B5EF4-FFF2-40B4-BE49-F238E27FC236}">
                <a16:creationId xmlns:a16="http://schemas.microsoft.com/office/drawing/2014/main" id="{7D95D4E1-46BF-7CAF-EF63-FF8E745CBD2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extLst>
      <p:ext uri="{BB962C8B-B14F-4D97-AF65-F5344CB8AC3E}">
        <p14:creationId xmlns:p14="http://schemas.microsoft.com/office/powerpoint/2010/main" val="49396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0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E689C1-C3B6-C453-F9D4-0510E09AC5C1}"/>
            </a:ext>
          </a:extLst>
        </p:cNvPr>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lls and wires 3D art">
            <a:extLst>
              <a:ext uri="{FF2B5EF4-FFF2-40B4-BE49-F238E27FC236}">
                <a16:creationId xmlns:a16="http://schemas.microsoft.com/office/drawing/2014/main" id="{FA855AA8-4F8F-7BE4-47BC-28739AE43C16}"/>
              </a:ext>
            </a:extLst>
          </p:cNvPr>
          <p:cNvPicPr>
            <a:picLocks noChangeAspect="1"/>
          </p:cNvPicPr>
          <p:nvPr/>
        </p:nvPicPr>
        <p:blipFill>
          <a:blip r:embed="rId2"/>
          <a:srcRect l="47576" r="8050"/>
          <a:stretch/>
        </p:blipFill>
        <p:spPr>
          <a:xfrm>
            <a:off x="20" y="-2"/>
            <a:ext cx="4057627"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7647" y="-1"/>
            <a:ext cx="508635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03156C-F61B-3ACC-12F2-78C1FEDFE6E5}"/>
              </a:ext>
            </a:extLst>
          </p:cNvPr>
          <p:cNvSpPr>
            <a:spLocks noGrp="1"/>
          </p:cNvSpPr>
          <p:nvPr>
            <p:ph type="title"/>
          </p:nvPr>
        </p:nvSpPr>
        <p:spPr>
          <a:xfrm>
            <a:off x="4284921" y="405685"/>
            <a:ext cx="4400292" cy="1559301"/>
          </a:xfrm>
        </p:spPr>
        <p:txBody>
          <a:bodyPr>
            <a:normAutofit/>
          </a:bodyPr>
          <a:lstStyle/>
          <a:p>
            <a:r>
              <a:rPr lang="en-US" sz="3500" dirty="0">
                <a:latin typeface="Posterama" panose="020B0504020200020000" pitchFamily="34" charset="0"/>
                <a:cs typeface="Posterama" panose="020B0504020200020000" pitchFamily="34" charset="0"/>
              </a:rPr>
              <a:t>Future Potential and Innovations</a:t>
            </a:r>
          </a:p>
        </p:txBody>
      </p:sp>
      <p:sp>
        <p:nvSpPr>
          <p:cNvPr id="3" name="Content Placeholder 2">
            <a:extLst>
              <a:ext uri="{FF2B5EF4-FFF2-40B4-BE49-F238E27FC236}">
                <a16:creationId xmlns:a16="http://schemas.microsoft.com/office/drawing/2014/main" id="{75836832-8289-38BD-217B-842723A0F3ED}"/>
              </a:ext>
            </a:extLst>
          </p:cNvPr>
          <p:cNvSpPr>
            <a:spLocks noGrp="1"/>
          </p:cNvSpPr>
          <p:nvPr>
            <p:ph idx="1"/>
          </p:nvPr>
        </p:nvSpPr>
        <p:spPr>
          <a:xfrm>
            <a:off x="4284921" y="2691684"/>
            <a:ext cx="4657060" cy="3548394"/>
          </a:xfrm>
        </p:spPr>
        <p:txBody>
          <a:bodyPr anchor="ctr">
            <a:normAutofit/>
          </a:bodyPr>
          <a:lstStyle/>
          <a:p>
            <a:pPr marL="0" indent="0">
              <a:lnSpc>
                <a:spcPct val="90000"/>
              </a:lnSpc>
              <a:buNone/>
            </a:pPr>
            <a:r>
              <a:rPr lang="en-US" sz="1400" b="1" dirty="0">
                <a:effectLst/>
              </a:rPr>
              <a:t>Advances in AI and Imaging:</a:t>
            </a:r>
            <a:br>
              <a:rPr lang="en-US" sz="1400" dirty="0">
                <a:effectLst/>
              </a:rPr>
            </a:br>
            <a:r>
              <a:rPr lang="en-US" sz="1400" dirty="0">
                <a:effectLst/>
              </a:rPr>
              <a:t>Continued development in AI could make segmentation and reconstruction more accurate and accessible. Faster algorithms may reduce processing times significantly.</a:t>
            </a:r>
          </a:p>
          <a:p>
            <a:pPr marL="0" indent="0">
              <a:lnSpc>
                <a:spcPct val="90000"/>
              </a:lnSpc>
              <a:buNone/>
            </a:pPr>
            <a:br>
              <a:rPr lang="en-US" sz="1400" dirty="0">
                <a:effectLst/>
              </a:rPr>
            </a:br>
            <a:r>
              <a:rPr lang="en-US" sz="1400" b="1" dirty="0">
                <a:effectLst/>
              </a:rPr>
              <a:t>Broader Applications:</a:t>
            </a:r>
            <a:br>
              <a:rPr lang="en-US" sz="1400" dirty="0">
                <a:effectLst/>
              </a:rPr>
            </a:br>
            <a:r>
              <a:rPr lang="en-US" sz="1400" dirty="0">
                <a:effectLst/>
              </a:rPr>
              <a:t>    •  Application in medical imaging to study historical remains or diagnose damage in cultural artifacts.</a:t>
            </a:r>
            <a:br>
              <a:rPr lang="en-US" sz="1400" dirty="0">
                <a:effectLst/>
              </a:rPr>
            </a:br>
            <a:r>
              <a:rPr lang="en-US" sz="1400" dirty="0">
                <a:effectLst/>
              </a:rPr>
              <a:t>    •  Creation of 3D replicas or AR experiences for educational and museum purposes, allowing virtual exploration of artifacts.</a:t>
            </a:r>
          </a:p>
          <a:p>
            <a:pPr marL="0" indent="0">
              <a:lnSpc>
                <a:spcPct val="90000"/>
              </a:lnSpc>
              <a:buNone/>
            </a:pPr>
            <a:br>
              <a:rPr lang="en-US" sz="1400" dirty="0">
                <a:effectLst/>
              </a:rPr>
            </a:br>
            <a:r>
              <a:rPr lang="en-US" sz="1400" b="1" dirty="0">
                <a:effectLst/>
              </a:rPr>
              <a:t>Global Collaboration:</a:t>
            </a:r>
            <a:br>
              <a:rPr lang="en-US" sz="1400" dirty="0">
                <a:effectLst/>
              </a:rPr>
            </a:br>
            <a:r>
              <a:rPr lang="en-US" sz="1400" dirty="0">
                <a:effectLst/>
              </a:rPr>
              <a:t>Efforts to develop open-source tools and foster international collaboration could democratize access to virtual unwrapping technologies, benefiting researchers worldwide.</a:t>
            </a:r>
          </a:p>
          <a:p>
            <a:pPr marL="0" indent="0">
              <a:lnSpc>
                <a:spcPct val="90000"/>
              </a:lnSpc>
              <a:buNone/>
            </a:pPr>
            <a:endParaRPr lang="en-US" sz="1400" dirty="0"/>
          </a:p>
        </p:txBody>
      </p:sp>
    </p:spTree>
    <p:extLst>
      <p:ext uri="{BB962C8B-B14F-4D97-AF65-F5344CB8AC3E}">
        <p14:creationId xmlns:p14="http://schemas.microsoft.com/office/powerpoint/2010/main" val="2890844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2" name="Rectangle 2061">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9CA202-114B-CFC9-7BD3-CA2A3B971E83}"/>
              </a:ext>
            </a:extLst>
          </p:cNvPr>
          <p:cNvSpPr>
            <a:spLocks noGrp="1"/>
          </p:cNvSpPr>
          <p:nvPr>
            <p:ph type="title"/>
          </p:nvPr>
        </p:nvSpPr>
        <p:spPr>
          <a:xfrm>
            <a:off x="53163" y="440230"/>
            <a:ext cx="9035388" cy="801084"/>
          </a:xfrm>
        </p:spPr>
        <p:txBody>
          <a:bodyPr anchor="b">
            <a:normAutofit/>
          </a:bodyPr>
          <a:lstStyle/>
          <a:p>
            <a:pPr>
              <a:lnSpc>
                <a:spcPct val="90000"/>
              </a:lnSpc>
            </a:pPr>
            <a:r>
              <a:rPr lang="en-US" sz="4000" dirty="0">
                <a:latin typeface="Posterama" panose="020B0504020200020000" pitchFamily="34" charset="0"/>
                <a:cs typeface="Posterama" panose="020B0504020200020000" pitchFamily="34" charset="0"/>
              </a:rPr>
              <a:t>Introduction to Virtual Unwrapping</a:t>
            </a:r>
          </a:p>
        </p:txBody>
      </p:sp>
      <p:sp>
        <p:nvSpPr>
          <p:cNvPr id="2064"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681544"/>
            <a:ext cx="8229600" cy="18288"/>
          </a:xfrm>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8940" y="5812"/>
                  <a:pt x="8229447" y="9773"/>
                  <a:pt x="8229600" y="18288"/>
                </a:cubicBezTo>
                <a:cubicBezTo>
                  <a:pt x="7940706" y="-9293"/>
                  <a:pt x="7792584" y="-16009"/>
                  <a:pt x="7461504" y="18288"/>
                </a:cubicBezTo>
                <a:cubicBezTo>
                  <a:pt x="7130424" y="52585"/>
                  <a:pt x="7080072" y="43845"/>
                  <a:pt x="6940296" y="18288"/>
                </a:cubicBezTo>
                <a:cubicBezTo>
                  <a:pt x="6800520" y="-7269"/>
                  <a:pt x="6672872" y="26671"/>
                  <a:pt x="6419088" y="18288"/>
                </a:cubicBezTo>
                <a:cubicBezTo>
                  <a:pt x="6165304" y="9905"/>
                  <a:pt x="5869721" y="4987"/>
                  <a:pt x="5650992" y="18288"/>
                </a:cubicBezTo>
                <a:cubicBezTo>
                  <a:pt x="5432263" y="31589"/>
                  <a:pt x="5308310" y="3023"/>
                  <a:pt x="5129784" y="18288"/>
                </a:cubicBezTo>
                <a:cubicBezTo>
                  <a:pt x="4951258" y="33553"/>
                  <a:pt x="4799696" y="15357"/>
                  <a:pt x="4690872" y="18288"/>
                </a:cubicBezTo>
                <a:cubicBezTo>
                  <a:pt x="4582048" y="21219"/>
                  <a:pt x="4311124" y="-7836"/>
                  <a:pt x="4087368" y="18288"/>
                </a:cubicBezTo>
                <a:cubicBezTo>
                  <a:pt x="3863612" y="44412"/>
                  <a:pt x="3730288" y="13374"/>
                  <a:pt x="3401568" y="18288"/>
                </a:cubicBezTo>
                <a:cubicBezTo>
                  <a:pt x="3072848" y="23202"/>
                  <a:pt x="3020684" y="32425"/>
                  <a:pt x="2798064" y="18288"/>
                </a:cubicBezTo>
                <a:cubicBezTo>
                  <a:pt x="2575444" y="4151"/>
                  <a:pt x="2440915" y="-7352"/>
                  <a:pt x="2276856" y="18288"/>
                </a:cubicBezTo>
                <a:cubicBezTo>
                  <a:pt x="2112797" y="43928"/>
                  <a:pt x="1726502" y="-9560"/>
                  <a:pt x="1426464" y="18288"/>
                </a:cubicBezTo>
                <a:cubicBezTo>
                  <a:pt x="1126426" y="46136"/>
                  <a:pt x="992925" y="21016"/>
                  <a:pt x="740664" y="18288"/>
                </a:cubicBezTo>
                <a:cubicBezTo>
                  <a:pt x="488403" y="15560"/>
                  <a:pt x="195650" y="-16061"/>
                  <a:pt x="0" y="18288"/>
                </a:cubicBezTo>
                <a:cubicBezTo>
                  <a:pt x="348" y="9455"/>
                  <a:pt x="654" y="3983"/>
                  <a:pt x="0" y="0"/>
                </a:cubicBezTo>
                <a:close/>
              </a:path>
              <a:path w="8229600" h="18288"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30508" y="6337"/>
                  <a:pt x="8228722" y="11778"/>
                  <a:pt x="8229600" y="18288"/>
                </a:cubicBezTo>
                <a:cubicBezTo>
                  <a:pt x="8075287" y="35054"/>
                  <a:pt x="7821366" y="21850"/>
                  <a:pt x="7626096" y="18288"/>
                </a:cubicBezTo>
                <a:cubicBezTo>
                  <a:pt x="7430826" y="14726"/>
                  <a:pt x="7320004" y="-9669"/>
                  <a:pt x="7022592" y="18288"/>
                </a:cubicBezTo>
                <a:cubicBezTo>
                  <a:pt x="6725180" y="46245"/>
                  <a:pt x="6348804" y="-14025"/>
                  <a:pt x="6172200" y="18288"/>
                </a:cubicBezTo>
                <a:cubicBezTo>
                  <a:pt x="5995596" y="50601"/>
                  <a:pt x="5788102" y="22890"/>
                  <a:pt x="5650992" y="18288"/>
                </a:cubicBezTo>
                <a:cubicBezTo>
                  <a:pt x="5513882" y="13686"/>
                  <a:pt x="5198399" y="29121"/>
                  <a:pt x="4882896" y="18288"/>
                </a:cubicBezTo>
                <a:cubicBezTo>
                  <a:pt x="4567393" y="7455"/>
                  <a:pt x="4557008" y="26965"/>
                  <a:pt x="4443984" y="18288"/>
                </a:cubicBezTo>
                <a:cubicBezTo>
                  <a:pt x="4330960" y="9611"/>
                  <a:pt x="4061674" y="28891"/>
                  <a:pt x="3758184" y="18288"/>
                </a:cubicBezTo>
                <a:cubicBezTo>
                  <a:pt x="3454694" y="7685"/>
                  <a:pt x="3380392" y="19119"/>
                  <a:pt x="3236976" y="18288"/>
                </a:cubicBezTo>
                <a:cubicBezTo>
                  <a:pt x="3093560" y="17457"/>
                  <a:pt x="2632116" y="37607"/>
                  <a:pt x="2386584" y="18288"/>
                </a:cubicBezTo>
                <a:cubicBezTo>
                  <a:pt x="2141052" y="-1031"/>
                  <a:pt x="2110884" y="28777"/>
                  <a:pt x="1947672" y="18288"/>
                </a:cubicBezTo>
                <a:cubicBezTo>
                  <a:pt x="1784460" y="7799"/>
                  <a:pt x="1535467" y="461"/>
                  <a:pt x="1261872" y="18288"/>
                </a:cubicBezTo>
                <a:cubicBezTo>
                  <a:pt x="988277" y="36115"/>
                  <a:pt x="1021096" y="10375"/>
                  <a:pt x="822960" y="18288"/>
                </a:cubicBezTo>
                <a:cubicBezTo>
                  <a:pt x="624824" y="26201"/>
                  <a:pt x="298309" y="1283"/>
                  <a:pt x="0" y="18288"/>
                </a:cubicBezTo>
                <a:cubicBezTo>
                  <a:pt x="-633" y="12278"/>
                  <a:pt x="-757" y="5867"/>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B71DCF-A091-4E33-0940-1EAC53864F5D}"/>
              </a:ext>
            </a:extLst>
          </p:cNvPr>
          <p:cNvSpPr>
            <a:spLocks noGrp="1"/>
          </p:cNvSpPr>
          <p:nvPr>
            <p:ph idx="1"/>
          </p:nvPr>
        </p:nvSpPr>
        <p:spPr>
          <a:xfrm>
            <a:off x="202019" y="2071316"/>
            <a:ext cx="5262514" cy="4446442"/>
          </a:xfrm>
        </p:spPr>
        <p:txBody>
          <a:bodyPr anchor="t">
            <a:normAutofit/>
          </a:bodyPr>
          <a:lstStyle/>
          <a:p>
            <a:pPr marL="0" indent="0">
              <a:lnSpc>
                <a:spcPct val="90000"/>
              </a:lnSpc>
              <a:buNone/>
            </a:pPr>
            <a:r>
              <a:rPr lang="en-US" sz="1300" b="1" dirty="0">
                <a:effectLst/>
                <a:latin typeface="Posterama" panose="020B0504020200020000" pitchFamily="34" charset="0"/>
                <a:cs typeface="Posterama" panose="020B0504020200020000" pitchFamily="34" charset="0"/>
              </a:rPr>
              <a:t>Definition and Concept:</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Virtual unwrapping is a digital preservation technique that uses non-invasive imaging methods (e.g., CT or MRI scans) to reveal the contents of fragile or damaged artifacts. This method reconstructs internal structures digitally, avoiding physical manipulation that might cause further damage.</a:t>
            </a:r>
          </a:p>
          <a:p>
            <a:pPr marL="0" indent="0">
              <a:lnSpc>
                <a:spcPct val="90000"/>
              </a:lnSpc>
              <a:buNone/>
            </a:pPr>
            <a:endParaRPr lang="en-US" sz="1300" dirty="0">
              <a:effectLst/>
              <a:latin typeface="Posterama" panose="020B0504020200020000" pitchFamily="34" charset="0"/>
              <a:cs typeface="Posterama" panose="020B0504020200020000" pitchFamily="34" charset="0"/>
            </a:endParaRPr>
          </a:p>
          <a:p>
            <a:pPr marL="0" indent="0">
              <a:lnSpc>
                <a:spcPct val="90000"/>
              </a:lnSpc>
              <a:buNone/>
            </a:pPr>
            <a:br>
              <a:rPr lang="en-US" sz="1300" dirty="0">
                <a:effectLst/>
                <a:latin typeface="Posterama" panose="020B0504020200020000" pitchFamily="34" charset="0"/>
                <a:cs typeface="Posterama" panose="020B0504020200020000" pitchFamily="34" charset="0"/>
              </a:rPr>
            </a:br>
            <a:r>
              <a:rPr lang="en-US" sz="1300" b="1" dirty="0">
                <a:effectLst/>
                <a:latin typeface="Posterama" panose="020B0504020200020000" pitchFamily="34" charset="0"/>
                <a:cs typeface="Posterama" panose="020B0504020200020000" pitchFamily="34" charset="0"/>
              </a:rPr>
              <a:t>Significance:</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Virtual unwrapping is crucial for preserving cultural heritage by providing access to historical information that would otherwise remain inaccessible. It allows researchers to study ancient manuscripts, scrolls, and artifacts without risking their destruction.</a:t>
            </a:r>
          </a:p>
          <a:p>
            <a:pPr marL="0" indent="0">
              <a:lnSpc>
                <a:spcPct val="90000"/>
              </a:lnSpc>
              <a:buNone/>
            </a:pPr>
            <a:endParaRPr lang="en-US" sz="1300" dirty="0">
              <a:effectLst/>
              <a:latin typeface="Posterama" panose="020B0504020200020000" pitchFamily="34" charset="0"/>
              <a:cs typeface="Posterama" panose="020B0504020200020000" pitchFamily="34" charset="0"/>
            </a:endParaRPr>
          </a:p>
          <a:p>
            <a:pPr marL="0" indent="0">
              <a:lnSpc>
                <a:spcPct val="90000"/>
              </a:lnSpc>
              <a:buNone/>
            </a:pPr>
            <a:br>
              <a:rPr lang="en-US" sz="1300" dirty="0">
                <a:effectLst/>
                <a:latin typeface="Posterama" panose="020B0504020200020000" pitchFamily="34" charset="0"/>
                <a:cs typeface="Posterama" panose="020B0504020200020000" pitchFamily="34" charset="0"/>
              </a:rPr>
            </a:br>
            <a:r>
              <a:rPr lang="en-US" sz="1300" b="1" dirty="0">
                <a:effectLst/>
                <a:latin typeface="Posterama" panose="020B0504020200020000" pitchFamily="34" charset="0"/>
                <a:cs typeface="Posterama" panose="020B0504020200020000" pitchFamily="34" charset="0"/>
              </a:rPr>
              <a:t>Historical Background:</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The origins of virtual unwrapping can be traced to advancements in imaging technology and computational algorithms. Key breakthroughs include its application to the En-Gedi Scroll, where biblical texts were digitally unrolled and read for the first time in centuries.</a:t>
            </a:r>
          </a:p>
          <a:p>
            <a:pPr marL="0" indent="0">
              <a:lnSpc>
                <a:spcPct val="90000"/>
              </a:lnSpc>
              <a:buNone/>
            </a:pPr>
            <a:endParaRPr lang="en-US" sz="1300" dirty="0">
              <a:latin typeface="Posterama" panose="020B0504020200020000" pitchFamily="34" charset="0"/>
              <a:cs typeface="Posterama" panose="020B0504020200020000" pitchFamily="34" charset="0"/>
            </a:endParaRPr>
          </a:p>
        </p:txBody>
      </p:sp>
      <p:pic>
        <p:nvPicPr>
          <p:cNvPr id="2049" name="Picture 1" descr="Completed virtual unwrapping for the En-Gedi scroll. | Download ...">
            <a:extLst>
              <a:ext uri="{FF2B5EF4-FFF2-40B4-BE49-F238E27FC236}">
                <a16:creationId xmlns:a16="http://schemas.microsoft.com/office/drawing/2014/main" id="{D712D00A-C3A3-7792-4213-6C4754DD95FA}"/>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l="19826" r="8018" b="-3"/>
          <a:stretch>
            <a:fillRect/>
          </a:stretch>
        </p:blipFill>
        <p:spPr bwMode="auto">
          <a:xfrm>
            <a:off x="5756743" y="2093976"/>
            <a:ext cx="2955798" cy="40965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BC68AE9C-41BC-C623-DD3E-20FD3B4EC1D0}"/>
              </a:ext>
            </a:extLst>
          </p:cNvPr>
          <p:cNvSpPr>
            <a:spLocks noChangeArrowheads="1"/>
          </p:cNvSpPr>
          <p:nvPr/>
        </p:nvSpPr>
        <p:spPr bwMode="auto">
          <a:xfrm>
            <a:off x="5490689" y="1318552"/>
            <a:ext cx="49670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961612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6F3AD1-2398-13C4-03BC-68E64C81BB41}"/>
              </a:ext>
            </a:extLst>
          </p:cNvPr>
          <p:cNvSpPr>
            <a:spLocks noGrp="1"/>
          </p:cNvSpPr>
          <p:nvPr>
            <p:ph type="title"/>
          </p:nvPr>
        </p:nvSpPr>
        <p:spPr>
          <a:xfrm>
            <a:off x="429369" y="238539"/>
            <a:ext cx="8263890" cy="1434415"/>
          </a:xfrm>
        </p:spPr>
        <p:txBody>
          <a:bodyPr anchor="b">
            <a:normAutofit/>
          </a:bodyPr>
          <a:lstStyle/>
          <a:p>
            <a:r>
              <a:rPr lang="en-US" sz="4700" dirty="0">
                <a:latin typeface="Posterama" panose="020B0504020200020000" pitchFamily="34" charset="0"/>
                <a:cs typeface="Posterama" panose="020B0504020200020000" pitchFamily="34" charset="0"/>
              </a:rPr>
              <a:t>Technical Process and Tools</a:t>
            </a:r>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681544"/>
            <a:ext cx="8229600" cy="18288"/>
          </a:xfrm>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8940" y="5812"/>
                  <a:pt x="8229447" y="9773"/>
                  <a:pt x="8229600" y="18288"/>
                </a:cubicBezTo>
                <a:cubicBezTo>
                  <a:pt x="7940706" y="-9293"/>
                  <a:pt x="7792584" y="-16009"/>
                  <a:pt x="7461504" y="18288"/>
                </a:cubicBezTo>
                <a:cubicBezTo>
                  <a:pt x="7130424" y="52585"/>
                  <a:pt x="7080072" y="43845"/>
                  <a:pt x="6940296" y="18288"/>
                </a:cubicBezTo>
                <a:cubicBezTo>
                  <a:pt x="6800520" y="-7269"/>
                  <a:pt x="6672872" y="26671"/>
                  <a:pt x="6419088" y="18288"/>
                </a:cubicBezTo>
                <a:cubicBezTo>
                  <a:pt x="6165304" y="9905"/>
                  <a:pt x="5869721" y="4987"/>
                  <a:pt x="5650992" y="18288"/>
                </a:cubicBezTo>
                <a:cubicBezTo>
                  <a:pt x="5432263" y="31589"/>
                  <a:pt x="5308310" y="3023"/>
                  <a:pt x="5129784" y="18288"/>
                </a:cubicBezTo>
                <a:cubicBezTo>
                  <a:pt x="4951258" y="33553"/>
                  <a:pt x="4799696" y="15357"/>
                  <a:pt x="4690872" y="18288"/>
                </a:cubicBezTo>
                <a:cubicBezTo>
                  <a:pt x="4582048" y="21219"/>
                  <a:pt x="4311124" y="-7836"/>
                  <a:pt x="4087368" y="18288"/>
                </a:cubicBezTo>
                <a:cubicBezTo>
                  <a:pt x="3863612" y="44412"/>
                  <a:pt x="3730288" y="13374"/>
                  <a:pt x="3401568" y="18288"/>
                </a:cubicBezTo>
                <a:cubicBezTo>
                  <a:pt x="3072848" y="23202"/>
                  <a:pt x="3020684" y="32425"/>
                  <a:pt x="2798064" y="18288"/>
                </a:cubicBezTo>
                <a:cubicBezTo>
                  <a:pt x="2575444" y="4151"/>
                  <a:pt x="2440915" y="-7352"/>
                  <a:pt x="2276856" y="18288"/>
                </a:cubicBezTo>
                <a:cubicBezTo>
                  <a:pt x="2112797" y="43928"/>
                  <a:pt x="1726502" y="-9560"/>
                  <a:pt x="1426464" y="18288"/>
                </a:cubicBezTo>
                <a:cubicBezTo>
                  <a:pt x="1126426" y="46136"/>
                  <a:pt x="992925" y="21016"/>
                  <a:pt x="740664" y="18288"/>
                </a:cubicBezTo>
                <a:cubicBezTo>
                  <a:pt x="488403" y="15560"/>
                  <a:pt x="195650" y="-16061"/>
                  <a:pt x="0" y="18288"/>
                </a:cubicBezTo>
                <a:cubicBezTo>
                  <a:pt x="348" y="9455"/>
                  <a:pt x="654" y="3983"/>
                  <a:pt x="0" y="0"/>
                </a:cubicBezTo>
                <a:close/>
              </a:path>
              <a:path w="8229600" h="18288"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30508" y="6337"/>
                  <a:pt x="8228722" y="11778"/>
                  <a:pt x="8229600" y="18288"/>
                </a:cubicBezTo>
                <a:cubicBezTo>
                  <a:pt x="8075287" y="35054"/>
                  <a:pt x="7821366" y="21850"/>
                  <a:pt x="7626096" y="18288"/>
                </a:cubicBezTo>
                <a:cubicBezTo>
                  <a:pt x="7430826" y="14726"/>
                  <a:pt x="7320004" y="-9669"/>
                  <a:pt x="7022592" y="18288"/>
                </a:cubicBezTo>
                <a:cubicBezTo>
                  <a:pt x="6725180" y="46245"/>
                  <a:pt x="6348804" y="-14025"/>
                  <a:pt x="6172200" y="18288"/>
                </a:cubicBezTo>
                <a:cubicBezTo>
                  <a:pt x="5995596" y="50601"/>
                  <a:pt x="5788102" y="22890"/>
                  <a:pt x="5650992" y="18288"/>
                </a:cubicBezTo>
                <a:cubicBezTo>
                  <a:pt x="5513882" y="13686"/>
                  <a:pt x="5198399" y="29121"/>
                  <a:pt x="4882896" y="18288"/>
                </a:cubicBezTo>
                <a:cubicBezTo>
                  <a:pt x="4567393" y="7455"/>
                  <a:pt x="4557008" y="26965"/>
                  <a:pt x="4443984" y="18288"/>
                </a:cubicBezTo>
                <a:cubicBezTo>
                  <a:pt x="4330960" y="9611"/>
                  <a:pt x="4061674" y="28891"/>
                  <a:pt x="3758184" y="18288"/>
                </a:cubicBezTo>
                <a:cubicBezTo>
                  <a:pt x="3454694" y="7685"/>
                  <a:pt x="3380392" y="19119"/>
                  <a:pt x="3236976" y="18288"/>
                </a:cubicBezTo>
                <a:cubicBezTo>
                  <a:pt x="3093560" y="17457"/>
                  <a:pt x="2632116" y="37607"/>
                  <a:pt x="2386584" y="18288"/>
                </a:cubicBezTo>
                <a:cubicBezTo>
                  <a:pt x="2141052" y="-1031"/>
                  <a:pt x="2110884" y="28777"/>
                  <a:pt x="1947672" y="18288"/>
                </a:cubicBezTo>
                <a:cubicBezTo>
                  <a:pt x="1784460" y="7799"/>
                  <a:pt x="1535467" y="461"/>
                  <a:pt x="1261872" y="18288"/>
                </a:cubicBezTo>
                <a:cubicBezTo>
                  <a:pt x="988277" y="36115"/>
                  <a:pt x="1021096" y="10375"/>
                  <a:pt x="822960" y="18288"/>
                </a:cubicBezTo>
                <a:cubicBezTo>
                  <a:pt x="624824" y="26201"/>
                  <a:pt x="298309" y="1283"/>
                  <a:pt x="0" y="18288"/>
                </a:cubicBezTo>
                <a:cubicBezTo>
                  <a:pt x="-633" y="12278"/>
                  <a:pt x="-757" y="5867"/>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D268245-295D-EBD3-C13B-C59F790F4E69}"/>
              </a:ext>
            </a:extLst>
          </p:cNvPr>
          <p:cNvSpPr>
            <a:spLocks noGrp="1"/>
          </p:cNvSpPr>
          <p:nvPr>
            <p:ph idx="1"/>
          </p:nvPr>
        </p:nvSpPr>
        <p:spPr>
          <a:xfrm>
            <a:off x="212651" y="1911493"/>
            <a:ext cx="8569842" cy="4787019"/>
          </a:xfrm>
        </p:spPr>
        <p:txBody>
          <a:bodyPr anchor="t">
            <a:normAutofit/>
          </a:bodyPr>
          <a:lstStyle/>
          <a:p>
            <a:pPr marL="0" indent="0">
              <a:lnSpc>
                <a:spcPct val="90000"/>
              </a:lnSpc>
              <a:buNone/>
            </a:pPr>
            <a:r>
              <a:rPr lang="en-US" sz="1300" b="1" dirty="0">
                <a:effectLst/>
                <a:latin typeface="Posterama" panose="020B0504020200020000" pitchFamily="34" charset="0"/>
                <a:cs typeface="Posterama" panose="020B0504020200020000" pitchFamily="34" charset="0"/>
              </a:rPr>
              <a:t>Imaging Techniques:</a:t>
            </a:r>
          </a:p>
          <a:p>
            <a:pPr marL="0" indent="0">
              <a:lnSpc>
                <a:spcPct val="90000"/>
              </a:lnSpc>
              <a:buNone/>
            </a:pPr>
            <a:endParaRPr lang="en-US" sz="1300" dirty="0">
              <a:latin typeface="Posterama" panose="020B0504020200020000" pitchFamily="34" charset="0"/>
              <a:cs typeface="Posterama" panose="020B0504020200020000" pitchFamily="34" charset="0"/>
            </a:endParaRPr>
          </a:p>
          <a:p>
            <a:pPr>
              <a:lnSpc>
                <a:spcPct val="90000"/>
              </a:lnSpc>
            </a:pPr>
            <a:r>
              <a:rPr lang="en-US" sz="1300" b="1" i="1" dirty="0">
                <a:effectLst/>
                <a:latin typeface="Posterama" panose="020B0504020200020000" pitchFamily="34" charset="0"/>
                <a:cs typeface="Posterama" panose="020B0504020200020000" pitchFamily="34" charset="0"/>
              </a:rPr>
              <a:t>CT (Computed Tomography): </a:t>
            </a:r>
            <a:r>
              <a:rPr lang="en-US" sz="1300" dirty="0">
                <a:effectLst/>
                <a:latin typeface="Posterama" panose="020B0504020200020000" pitchFamily="34" charset="0"/>
                <a:cs typeface="Posterama" panose="020B0504020200020000" pitchFamily="34" charset="0"/>
              </a:rPr>
              <a:t>Captures detailed, 3D internal structures, ideal for studying rolled or layered artifacts.</a:t>
            </a:r>
            <a:endParaRPr lang="en-US" sz="1300" dirty="0">
              <a:latin typeface="Posterama" panose="020B0504020200020000" pitchFamily="34" charset="0"/>
              <a:cs typeface="Posterama" panose="020B0504020200020000" pitchFamily="34" charset="0"/>
            </a:endParaRPr>
          </a:p>
          <a:p>
            <a:pPr>
              <a:lnSpc>
                <a:spcPct val="90000"/>
              </a:lnSpc>
            </a:pPr>
            <a:r>
              <a:rPr lang="en-US" sz="1300" b="1" i="1" dirty="0">
                <a:effectLst/>
                <a:latin typeface="Posterama" panose="020B0504020200020000" pitchFamily="34" charset="0"/>
                <a:cs typeface="Posterama" panose="020B0504020200020000" pitchFamily="34" charset="0"/>
              </a:rPr>
              <a:t>MRI (Magnetic Resonance Imaging): </a:t>
            </a:r>
            <a:r>
              <a:rPr lang="en-US" sz="1300" dirty="0">
                <a:effectLst/>
                <a:latin typeface="Posterama" panose="020B0504020200020000" pitchFamily="34" charset="0"/>
                <a:cs typeface="Posterama" panose="020B0504020200020000" pitchFamily="34" charset="0"/>
              </a:rPr>
              <a:t>Effective for materials that respond well to magnetic fields, such as certain organic substances.</a:t>
            </a:r>
          </a:p>
          <a:p>
            <a:pPr>
              <a:lnSpc>
                <a:spcPct val="90000"/>
              </a:lnSpc>
            </a:pPr>
            <a:endParaRPr lang="en-US" sz="1300" dirty="0">
              <a:latin typeface="Posterama" panose="020B0504020200020000" pitchFamily="34" charset="0"/>
              <a:cs typeface="Posterama" panose="020B0504020200020000" pitchFamily="34" charset="0"/>
            </a:endParaRPr>
          </a:p>
          <a:p>
            <a:pPr marL="0" indent="0">
              <a:lnSpc>
                <a:spcPct val="90000"/>
              </a:lnSpc>
              <a:buNone/>
            </a:pPr>
            <a:endParaRPr lang="en-US" sz="1300" dirty="0">
              <a:latin typeface="Posterama" panose="020B0504020200020000" pitchFamily="34" charset="0"/>
              <a:cs typeface="Posterama" panose="020B0504020200020000" pitchFamily="34" charset="0"/>
            </a:endParaRPr>
          </a:p>
          <a:p>
            <a:pPr marL="0" indent="0">
              <a:lnSpc>
                <a:spcPct val="90000"/>
              </a:lnSpc>
              <a:buNone/>
            </a:pPr>
            <a:r>
              <a:rPr lang="en-US" sz="1300" b="1" dirty="0">
                <a:effectLst/>
                <a:latin typeface="Posterama" panose="020B0504020200020000" pitchFamily="34" charset="0"/>
                <a:cs typeface="Posterama" panose="020B0504020200020000" pitchFamily="34" charset="0"/>
              </a:rPr>
              <a:t>Data Segmentation:</a:t>
            </a:r>
          </a:p>
          <a:p>
            <a:pPr marL="0" indent="0">
              <a:lnSpc>
                <a:spcPct val="90000"/>
              </a:lnSpc>
              <a:buNone/>
            </a:pP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The process of isolating specific layers within the artifact, such as separating the rolled layers of a scroll or folded pages of a manuscript. </a:t>
            </a:r>
            <a:r>
              <a:rPr lang="en-US" sz="1300" b="1" i="1" dirty="0">
                <a:effectLst/>
                <a:latin typeface="Posterama" panose="020B0504020200020000" pitchFamily="34" charset="0"/>
                <a:cs typeface="Posterama" panose="020B0504020200020000" pitchFamily="34" charset="0"/>
              </a:rPr>
              <a:t>Algorithms</a:t>
            </a:r>
            <a:r>
              <a:rPr lang="en-US" sz="1300" dirty="0">
                <a:effectLst/>
                <a:latin typeface="Posterama" panose="020B0504020200020000" pitchFamily="34" charset="0"/>
                <a:cs typeface="Posterama" panose="020B0504020200020000" pitchFamily="34" charset="0"/>
              </a:rPr>
              <a:t> play a key role in identifying and extracting these layers.</a:t>
            </a:r>
            <a:endParaRPr lang="en-US" sz="1300" dirty="0">
              <a:latin typeface="Posterama" panose="020B0504020200020000" pitchFamily="34" charset="0"/>
              <a:cs typeface="Posterama" panose="020B0504020200020000" pitchFamily="34" charset="0"/>
            </a:endParaRPr>
          </a:p>
          <a:p>
            <a:pPr marL="0" indent="0">
              <a:lnSpc>
                <a:spcPct val="90000"/>
              </a:lnSpc>
              <a:buNone/>
            </a:pPr>
            <a:endParaRPr lang="en-US" sz="1300" dirty="0">
              <a:effectLst/>
              <a:latin typeface="Posterama" panose="020B0504020200020000" pitchFamily="34" charset="0"/>
              <a:cs typeface="Posterama" panose="020B0504020200020000" pitchFamily="34" charset="0"/>
            </a:endParaRPr>
          </a:p>
          <a:p>
            <a:pPr marL="0" indent="0">
              <a:lnSpc>
                <a:spcPct val="90000"/>
              </a:lnSpc>
              <a:buNone/>
            </a:pPr>
            <a:r>
              <a:rPr lang="en-US" sz="1300" b="1" dirty="0">
                <a:effectLst/>
                <a:latin typeface="Posterama" panose="020B0504020200020000" pitchFamily="34" charset="0"/>
                <a:cs typeface="Posterama" panose="020B0504020200020000" pitchFamily="34" charset="0"/>
              </a:rPr>
              <a:t>Flattening and Reconstruction:</a:t>
            </a:r>
          </a:p>
          <a:p>
            <a:pPr marL="0" indent="0">
              <a:lnSpc>
                <a:spcPct val="90000"/>
              </a:lnSpc>
              <a:buNone/>
            </a:pP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After segmentation, the extracted layers are digitally flattened or unrolled using specialized software to create readable, 2D representations.</a:t>
            </a:r>
          </a:p>
          <a:p>
            <a:pPr marL="0" indent="0">
              <a:lnSpc>
                <a:spcPct val="90000"/>
              </a:lnSpc>
              <a:buNone/>
            </a:pPr>
            <a:endParaRPr lang="en-US" sz="1300" dirty="0">
              <a:latin typeface="Posterama" panose="020B0504020200020000" pitchFamily="34" charset="0"/>
              <a:cs typeface="Posterama" panose="020B0504020200020000" pitchFamily="34" charset="0"/>
            </a:endParaRPr>
          </a:p>
          <a:p>
            <a:pPr marL="0" indent="0">
              <a:lnSpc>
                <a:spcPct val="90000"/>
              </a:lnSpc>
              <a:buNone/>
            </a:pPr>
            <a:r>
              <a:rPr lang="en-US" sz="1300" b="1" dirty="0">
                <a:effectLst/>
                <a:latin typeface="Posterama" panose="020B0504020200020000" pitchFamily="34" charset="0"/>
                <a:cs typeface="Posterama" panose="020B0504020200020000" pitchFamily="34" charset="0"/>
              </a:rPr>
              <a:t>Tools and Software:</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Common tools include:</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    •  3D modeling software for reconstruction.</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    •  Machine learning algorithms for enhanced pattern recognition.</a:t>
            </a:r>
            <a:br>
              <a:rPr lang="en-US" sz="1300" dirty="0">
                <a:effectLst/>
                <a:latin typeface="Posterama" panose="020B0504020200020000" pitchFamily="34" charset="0"/>
                <a:cs typeface="Posterama" panose="020B0504020200020000" pitchFamily="34" charset="0"/>
              </a:rPr>
            </a:br>
            <a:r>
              <a:rPr lang="en-US" sz="1300" dirty="0">
                <a:effectLst/>
                <a:latin typeface="Posterama" panose="020B0504020200020000" pitchFamily="34" charset="0"/>
                <a:cs typeface="Posterama" panose="020B0504020200020000" pitchFamily="34" charset="0"/>
              </a:rPr>
              <a:t>    •  Image processing tools like MATLAB or custom-built software tailored for virtual unwrapping.</a:t>
            </a:r>
          </a:p>
          <a:p>
            <a:pPr marL="0" indent="0">
              <a:lnSpc>
                <a:spcPct val="90000"/>
              </a:lnSpc>
              <a:buNone/>
            </a:pPr>
            <a:endParaRPr lang="en-US" sz="1300" dirty="0">
              <a:latin typeface="Posterama" panose="020B0504020200020000" pitchFamily="34" charset="0"/>
              <a:cs typeface="Posterama" panose="020B0504020200020000" pitchFamily="34" charset="0"/>
            </a:endParaRPr>
          </a:p>
        </p:txBody>
      </p:sp>
    </p:spTree>
    <p:extLst>
      <p:ext uri="{BB962C8B-B14F-4D97-AF65-F5344CB8AC3E}">
        <p14:creationId xmlns:p14="http://schemas.microsoft.com/office/powerpoint/2010/main" val="1566573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2" name="Rectangle 1031">
            <a:extLst>
              <a:ext uri="{FF2B5EF4-FFF2-40B4-BE49-F238E27FC236}">
                <a16:creationId xmlns:a16="http://schemas.microsoft.com/office/drawing/2014/main" id="{A254D376-7060-4491-9779-FC35E62F3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B503A8C-4E7A-D3BC-DCA8-A6250B78428C}"/>
              </a:ext>
            </a:extLst>
          </p:cNvPr>
          <p:cNvSpPr>
            <a:spLocks noGrp="1"/>
          </p:cNvSpPr>
          <p:nvPr>
            <p:ph type="title"/>
          </p:nvPr>
        </p:nvSpPr>
        <p:spPr>
          <a:xfrm>
            <a:off x="543590" y="5379162"/>
            <a:ext cx="7886700" cy="1114382"/>
          </a:xfrm>
        </p:spPr>
        <p:txBody>
          <a:bodyPr vert="horz" lIns="91440" tIns="45720" rIns="91440" bIns="45720" rtlCol="0" anchor="ctr">
            <a:normAutofit fontScale="90000"/>
          </a:bodyPr>
          <a:lstStyle/>
          <a:p>
            <a:pPr defTabSz="914400">
              <a:lnSpc>
                <a:spcPct val="90000"/>
              </a:lnSpc>
            </a:pPr>
            <a:r>
              <a:rPr lang="en-US" sz="4500" dirty="0">
                <a:latin typeface="Posterama" panose="020B0504020200020000" pitchFamily="34" charset="0"/>
                <a:cs typeface="Posterama" panose="020B0504020200020000" pitchFamily="34" charset="0"/>
              </a:rPr>
              <a:t>Applications in Computer Vision</a:t>
            </a:r>
          </a:p>
        </p:txBody>
      </p:sp>
      <p:pic>
        <p:nvPicPr>
          <p:cNvPr id="1025" name="Picture 4" descr="The promise of “virtual unwrapping” at UCLA">
            <a:extLst>
              <a:ext uri="{FF2B5EF4-FFF2-40B4-BE49-F238E27FC236}">
                <a16:creationId xmlns:a16="http://schemas.microsoft.com/office/drawing/2014/main" id="{82C50A71-9438-A11E-9387-59A7C7FD201E}"/>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r="5639" b="2"/>
          <a:stretch>
            <a:fillRect/>
          </a:stretch>
        </p:blipFill>
        <p:spPr bwMode="auto">
          <a:xfrm>
            <a:off x="20" y="10"/>
            <a:ext cx="9143980" cy="501469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5AF94FEF-2730-DF20-A4FD-3CE185224B3B}"/>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501869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74BAF3-146B-1431-0AEF-3CD4C1404F5F}"/>
            </a:ext>
          </a:extLst>
        </p:cNvPr>
        <p:cNvGrpSpPr/>
        <p:nvPr/>
      </p:nvGrpSpPr>
      <p:grpSpPr>
        <a:xfrm>
          <a:off x="0" y="0"/>
          <a:ext cx="0" cy="0"/>
          <a:chOff x="0" y="0"/>
          <a:chExt cx="0" cy="0"/>
        </a:xfrm>
      </p:grpSpPr>
      <p:sp useBgFill="1">
        <p:nvSpPr>
          <p:cNvPr id="5126"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5128" name="Rectangle 512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FBBD57-0668-643E-299B-49716DDE477D}"/>
              </a:ext>
            </a:extLst>
          </p:cNvPr>
          <p:cNvSpPr>
            <a:spLocks noGrp="1"/>
          </p:cNvSpPr>
          <p:nvPr>
            <p:ph type="title"/>
          </p:nvPr>
        </p:nvSpPr>
        <p:spPr>
          <a:xfrm>
            <a:off x="202019" y="180757"/>
            <a:ext cx="3854511" cy="1793959"/>
          </a:xfrm>
        </p:spPr>
        <p:txBody>
          <a:bodyPr anchor="ctr">
            <a:normAutofit/>
          </a:bodyPr>
          <a:lstStyle/>
          <a:p>
            <a:pPr>
              <a:lnSpc>
                <a:spcPct val="90000"/>
              </a:lnSpc>
            </a:pPr>
            <a:r>
              <a:rPr lang="en-US" sz="3000" dirty="0">
                <a:effectLst/>
                <a:latin typeface="Posterama" panose="020B0504020200020000" pitchFamily="34" charset="0"/>
                <a:cs typeface="Posterama" panose="020B0504020200020000" pitchFamily="34" charset="0"/>
              </a:rPr>
              <a:t>Image Segmentation and Layer Reconstruction</a:t>
            </a:r>
            <a:endParaRPr lang="en-US" sz="3000" dirty="0">
              <a:latin typeface="Posterama" panose="020B0504020200020000" pitchFamily="34" charset="0"/>
              <a:cs typeface="Posterama" panose="020B0504020200020000" pitchFamily="34" charset="0"/>
            </a:endParaRPr>
          </a:p>
        </p:txBody>
      </p:sp>
      <p:sp>
        <p:nvSpPr>
          <p:cNvPr id="3" name="Content Placeholder 2">
            <a:extLst>
              <a:ext uri="{FF2B5EF4-FFF2-40B4-BE49-F238E27FC236}">
                <a16:creationId xmlns:a16="http://schemas.microsoft.com/office/drawing/2014/main" id="{508CDA13-F5BA-51CF-E61A-1AC947DCC7D1}"/>
              </a:ext>
            </a:extLst>
          </p:cNvPr>
          <p:cNvSpPr>
            <a:spLocks noGrp="1"/>
          </p:cNvSpPr>
          <p:nvPr>
            <p:ph idx="1"/>
          </p:nvPr>
        </p:nvSpPr>
        <p:spPr>
          <a:xfrm>
            <a:off x="202019" y="2647508"/>
            <a:ext cx="4093534" cy="3708842"/>
          </a:xfrm>
        </p:spPr>
        <p:txBody>
          <a:bodyPr anchor="ctr">
            <a:normAutofit/>
          </a:bodyPr>
          <a:lstStyle/>
          <a:p>
            <a:pPr marL="0" indent="0">
              <a:buNone/>
            </a:pPr>
            <a:r>
              <a:rPr lang="en-US" sz="1700" b="1" dirty="0">
                <a:effectLst/>
                <a:latin typeface="Posterama" panose="020B0504020200020000" pitchFamily="34" charset="0"/>
                <a:cs typeface="Posterama" panose="020B0504020200020000" pitchFamily="34" charset="0"/>
              </a:rPr>
              <a:t>Role: </a:t>
            </a:r>
            <a:r>
              <a:rPr lang="en-US" sz="1700" dirty="0">
                <a:effectLst/>
                <a:latin typeface="Posterama" panose="020B0504020200020000" pitchFamily="34" charset="0"/>
                <a:cs typeface="Posterama" panose="020B0504020200020000" pitchFamily="34" charset="0"/>
              </a:rPr>
              <a:t>Separating different layers of an artifact (e.g., rolled scrolls or folded parchments).</a:t>
            </a:r>
            <a:br>
              <a:rPr lang="en-US" sz="1700" dirty="0">
                <a:effectLst/>
                <a:latin typeface="Posterama" panose="020B0504020200020000" pitchFamily="34" charset="0"/>
                <a:cs typeface="Posterama" panose="020B0504020200020000" pitchFamily="34" charset="0"/>
              </a:rPr>
            </a:br>
            <a:endParaRPr lang="en-US" sz="1700" dirty="0">
              <a:latin typeface="Posterama" panose="020B0504020200020000" pitchFamily="34" charset="0"/>
              <a:cs typeface="Posterama" panose="020B0504020200020000" pitchFamily="34" charset="0"/>
            </a:endParaRPr>
          </a:p>
          <a:p>
            <a:pPr marL="0" indent="0">
              <a:buNone/>
            </a:pPr>
            <a:endParaRPr lang="en-US" sz="1700" dirty="0">
              <a:effectLst/>
              <a:latin typeface="Posterama" panose="020B0504020200020000" pitchFamily="34" charset="0"/>
              <a:cs typeface="Posterama" panose="020B0504020200020000" pitchFamily="34" charset="0"/>
            </a:endParaRPr>
          </a:p>
          <a:p>
            <a:pPr marL="0" indent="0">
              <a:buNone/>
            </a:pPr>
            <a:r>
              <a:rPr lang="en-US" sz="1700" b="1" dirty="0">
                <a:effectLst/>
                <a:latin typeface="Posterama" panose="020B0504020200020000" pitchFamily="34" charset="0"/>
                <a:cs typeface="Posterama" panose="020B0504020200020000" pitchFamily="34" charset="0"/>
              </a:rPr>
              <a:t>Applications: </a:t>
            </a:r>
            <a:r>
              <a:rPr lang="en-US" sz="1700" dirty="0">
                <a:effectLst/>
                <a:latin typeface="Posterama" panose="020B0504020200020000" pitchFamily="34" charset="0"/>
                <a:cs typeface="Posterama" panose="020B0504020200020000" pitchFamily="34" charset="0"/>
              </a:rPr>
              <a:t>Used in analyzing and isolating text, patterns, or structures in multi-layered objects for easier interpretation and study.</a:t>
            </a:r>
            <a:br>
              <a:rPr lang="en-US" sz="1700" dirty="0">
                <a:effectLst/>
                <a:latin typeface="Posterama" panose="020B0504020200020000" pitchFamily="34" charset="0"/>
                <a:cs typeface="Posterama" panose="020B0504020200020000" pitchFamily="34" charset="0"/>
              </a:rPr>
            </a:br>
            <a:endParaRPr lang="en-US" sz="1700" dirty="0">
              <a:effectLst/>
              <a:latin typeface="Posterama" panose="020B0504020200020000" pitchFamily="34" charset="0"/>
              <a:cs typeface="Posterama" panose="020B0504020200020000" pitchFamily="34" charset="0"/>
            </a:endParaRPr>
          </a:p>
          <a:p>
            <a:pPr marL="0" indent="0">
              <a:buNone/>
            </a:pPr>
            <a:endParaRPr lang="en-US" sz="1700" dirty="0">
              <a:latin typeface="Posterama" panose="020B0504020200020000" pitchFamily="34" charset="0"/>
              <a:cs typeface="Posterama" panose="020B0504020200020000" pitchFamily="34" charset="0"/>
            </a:endParaRPr>
          </a:p>
        </p:txBody>
      </p:sp>
      <p:pic>
        <p:nvPicPr>
          <p:cNvPr id="5121" name="Picture 3" descr="Ancient Hellas back up: Symposium on the Derveni Papyrus : Democritus ...">
            <a:extLst>
              <a:ext uri="{FF2B5EF4-FFF2-40B4-BE49-F238E27FC236}">
                <a16:creationId xmlns:a16="http://schemas.microsoft.com/office/drawing/2014/main" id="{3026A746-B294-420E-36D7-871E99D399C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l="15651" r="11007"/>
          <a:stretch>
            <a:fillRect/>
          </a:stretch>
        </p:blipFill>
        <p:spPr bwMode="auto">
          <a:xfrm>
            <a:off x="4572000" y="1"/>
            <a:ext cx="4577118"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6974D41D-DE77-4EBA-4B4F-16410F05C6F2}"/>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539096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CB42-DB4F-A534-1B43-61BFF05286C6}"/>
              </a:ext>
            </a:extLst>
          </p:cNvPr>
          <p:cNvSpPr>
            <a:spLocks noGrp="1"/>
          </p:cNvSpPr>
          <p:nvPr>
            <p:ph type="title"/>
          </p:nvPr>
        </p:nvSpPr>
        <p:spPr/>
        <p:txBody>
          <a:bodyPr/>
          <a:lstStyle/>
          <a:p>
            <a:r>
              <a:rPr lang="en-US" dirty="0">
                <a:latin typeface="Posterama" panose="020B0504020200020000" pitchFamily="34" charset="0"/>
                <a:cs typeface="Posterama" panose="020B0504020200020000" pitchFamily="34" charset="0"/>
              </a:rPr>
              <a:t>Surface Localization</a:t>
            </a:r>
          </a:p>
        </p:txBody>
      </p:sp>
      <p:pic>
        <p:nvPicPr>
          <p:cNvPr id="4" name="Picture 3">
            <a:extLst>
              <a:ext uri="{FF2B5EF4-FFF2-40B4-BE49-F238E27FC236}">
                <a16:creationId xmlns:a16="http://schemas.microsoft.com/office/drawing/2014/main" id="{34EE692E-F42C-6BC5-822B-4294DD4AE24F}"/>
              </a:ext>
            </a:extLst>
          </p:cNvPr>
          <p:cNvPicPr>
            <a:picLocks noChangeAspect="1"/>
          </p:cNvPicPr>
          <p:nvPr/>
        </p:nvPicPr>
        <p:blipFill>
          <a:blip r:embed="rId2"/>
          <a:stretch>
            <a:fillRect/>
          </a:stretch>
        </p:blipFill>
        <p:spPr>
          <a:xfrm>
            <a:off x="165202" y="1762212"/>
            <a:ext cx="8757506" cy="3756086"/>
          </a:xfrm>
          <a:prstGeom prst="rect">
            <a:avLst/>
          </a:prstGeom>
        </p:spPr>
      </p:pic>
    </p:spTree>
    <p:extLst>
      <p:ext uri="{BB962C8B-B14F-4D97-AF65-F5344CB8AC3E}">
        <p14:creationId xmlns:p14="http://schemas.microsoft.com/office/powerpoint/2010/main" val="35198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47983-0587-2CDE-F5BA-EC9FAD8AC2FE}"/>
              </a:ext>
            </a:extLst>
          </p:cNvPr>
          <p:cNvSpPr>
            <a:spLocks noGrp="1"/>
          </p:cNvSpPr>
          <p:nvPr>
            <p:ph type="title"/>
          </p:nvPr>
        </p:nvSpPr>
        <p:spPr>
          <a:xfrm>
            <a:off x="180754" y="741391"/>
            <a:ext cx="3652562" cy="1129939"/>
          </a:xfrm>
        </p:spPr>
        <p:txBody>
          <a:bodyPr anchor="b">
            <a:normAutofit/>
          </a:bodyPr>
          <a:lstStyle/>
          <a:p>
            <a:r>
              <a:rPr lang="en-US" sz="2800" dirty="0">
                <a:effectLst/>
                <a:latin typeface="Posterama" panose="020B0504020200020000" pitchFamily="34" charset="0"/>
                <a:cs typeface="Posterama" panose="020B0504020200020000" pitchFamily="34" charset="0"/>
              </a:rPr>
              <a:t>Pattern Recognition and Text Recovery</a:t>
            </a:r>
            <a:endParaRPr lang="en-US" sz="2800" dirty="0">
              <a:latin typeface="Posterama" panose="020B0504020200020000" pitchFamily="34" charset="0"/>
              <a:cs typeface="Posterama" panose="020B0504020200020000" pitchFamily="34" charset="0"/>
            </a:endParaRPr>
          </a:p>
        </p:txBody>
      </p:sp>
      <p:sp>
        <p:nvSpPr>
          <p:cNvPr id="3" name="Content Placeholder 2">
            <a:extLst>
              <a:ext uri="{FF2B5EF4-FFF2-40B4-BE49-F238E27FC236}">
                <a16:creationId xmlns:a16="http://schemas.microsoft.com/office/drawing/2014/main" id="{2C7AF24D-3AFD-5B03-2C72-9E771EACF622}"/>
              </a:ext>
            </a:extLst>
          </p:cNvPr>
          <p:cNvSpPr>
            <a:spLocks noGrp="1"/>
          </p:cNvSpPr>
          <p:nvPr>
            <p:ph idx="1"/>
          </p:nvPr>
        </p:nvSpPr>
        <p:spPr>
          <a:xfrm>
            <a:off x="180754" y="2533476"/>
            <a:ext cx="4093533" cy="2835966"/>
          </a:xfrm>
        </p:spPr>
        <p:txBody>
          <a:bodyPr anchor="t">
            <a:normAutofit/>
          </a:bodyPr>
          <a:lstStyle/>
          <a:p>
            <a:pPr marL="0" indent="0">
              <a:buNone/>
            </a:pPr>
            <a:r>
              <a:rPr lang="en-US" sz="1700" b="1" dirty="0">
                <a:effectLst/>
                <a:latin typeface="Posterama" panose="020B0504020200020000" pitchFamily="34" charset="0"/>
                <a:cs typeface="Posterama" panose="020B0504020200020000" pitchFamily="34" charset="0"/>
              </a:rPr>
              <a:t>Role: </a:t>
            </a:r>
            <a:r>
              <a:rPr lang="en-US" sz="1700" dirty="0">
                <a:effectLst/>
                <a:latin typeface="Posterama" panose="020B0504020200020000" pitchFamily="34" charset="0"/>
                <a:cs typeface="Posterama" panose="020B0504020200020000" pitchFamily="34" charset="0"/>
              </a:rPr>
              <a:t>Identifying and reconstructing damaged or faded text and patterns using advanced recognition algorithms.</a:t>
            </a:r>
          </a:p>
          <a:p>
            <a:pPr marL="0" indent="0">
              <a:buNone/>
            </a:pPr>
            <a:endParaRPr lang="en-US" sz="1700" dirty="0">
              <a:latin typeface="Posterama" panose="020B0504020200020000" pitchFamily="34" charset="0"/>
              <a:cs typeface="Posterama" panose="020B0504020200020000" pitchFamily="34" charset="0"/>
            </a:endParaRPr>
          </a:p>
          <a:p>
            <a:pPr marL="0" indent="0">
              <a:buNone/>
            </a:pPr>
            <a:endParaRPr lang="en-US" sz="1700" dirty="0">
              <a:latin typeface="Posterama" panose="020B0504020200020000" pitchFamily="34" charset="0"/>
              <a:cs typeface="Posterama" panose="020B0504020200020000" pitchFamily="34" charset="0"/>
            </a:endParaRPr>
          </a:p>
          <a:p>
            <a:pPr marL="0" indent="0">
              <a:buNone/>
            </a:pPr>
            <a:r>
              <a:rPr lang="en-US" sz="1700" b="1" dirty="0">
                <a:effectLst/>
                <a:latin typeface="Posterama" panose="020B0504020200020000" pitchFamily="34" charset="0"/>
                <a:cs typeface="Posterama" panose="020B0504020200020000" pitchFamily="34" charset="0"/>
              </a:rPr>
              <a:t>Applications: </a:t>
            </a:r>
            <a:r>
              <a:rPr lang="en-US" sz="1700" dirty="0">
                <a:effectLst/>
                <a:latin typeface="Posterama" panose="020B0504020200020000" pitchFamily="34" charset="0"/>
                <a:cs typeface="Posterama" panose="020B0504020200020000" pitchFamily="34" charset="0"/>
              </a:rPr>
              <a:t>Digitizing and restoring historical scripts or inscriptions, even in degraded or incomplete states.</a:t>
            </a:r>
            <a:endParaRPr lang="en-US" sz="1700" dirty="0">
              <a:latin typeface="Posterama" panose="020B0504020200020000" pitchFamily="34" charset="0"/>
              <a:cs typeface="Posterama" panose="020B0504020200020000" pitchFamily="34" charset="0"/>
            </a:endParaRPr>
          </a:p>
        </p:txBody>
      </p:sp>
      <p:pic>
        <p:nvPicPr>
          <p:cNvPr id="4" name="Picture 3">
            <a:extLst>
              <a:ext uri="{FF2B5EF4-FFF2-40B4-BE49-F238E27FC236}">
                <a16:creationId xmlns:a16="http://schemas.microsoft.com/office/drawing/2014/main" id="{31ED5EA4-EAC2-A26C-81FB-58D79143087B}"/>
              </a:ext>
            </a:extLst>
          </p:cNvPr>
          <p:cNvPicPr>
            <a:picLocks noChangeAspect="1"/>
          </p:cNvPicPr>
          <p:nvPr/>
        </p:nvPicPr>
        <p:blipFill>
          <a:blip r:embed="rId2"/>
          <a:srcRect l="22636" r="21773" b="2"/>
          <a:stretch/>
        </p:blipFill>
        <p:spPr>
          <a:xfrm>
            <a:off x="4391167" y="877414"/>
            <a:ext cx="4090159" cy="4984683"/>
          </a:xfrm>
          <a:prstGeom prst="rect">
            <a:avLst/>
          </a:prstGeom>
        </p:spPr>
      </p:pic>
      <p:grpSp>
        <p:nvGrpSpPr>
          <p:cNvPr id="16" name="Group 15">
            <a:extLst>
              <a:ext uri="{FF2B5EF4-FFF2-40B4-BE49-F238E27FC236}">
                <a16:creationId xmlns:a16="http://schemas.microsoft.com/office/drawing/2014/main" id="{434FA563-76F6-CDCF-AEA0-A7B78E4464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68" y="6737718"/>
            <a:ext cx="9155399" cy="123363"/>
            <a:chOff x="-5025" y="6737718"/>
            <a:chExt cx="12207200" cy="123363"/>
          </a:xfrm>
        </p:grpSpPr>
        <p:sp>
          <p:nvSpPr>
            <p:cNvPr id="17" name="Rectangle 16">
              <a:extLst>
                <a:ext uri="{FF2B5EF4-FFF2-40B4-BE49-F238E27FC236}">
                  <a16:creationId xmlns:a16="http://schemas.microsoft.com/office/drawing/2014/main" id="{1D2E3CAA-F1BA-6695-301D-22564C3828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F3F0F2C-04A5-144D-BDCF-C38707289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304244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DEE5B7-A80C-5057-3118-BB1AAA64D9FA}"/>
              </a:ext>
            </a:extLst>
          </p:cNvPr>
          <p:cNvSpPr>
            <a:spLocks noGrp="1"/>
          </p:cNvSpPr>
          <p:nvPr>
            <p:ph type="title"/>
          </p:nvPr>
        </p:nvSpPr>
        <p:spPr>
          <a:xfrm>
            <a:off x="571352" y="350196"/>
            <a:ext cx="3485178" cy="1624520"/>
          </a:xfrm>
        </p:spPr>
        <p:txBody>
          <a:bodyPr anchor="ctr">
            <a:normAutofit fontScale="90000"/>
          </a:bodyPr>
          <a:lstStyle/>
          <a:p>
            <a:r>
              <a:rPr lang="en-US" sz="3600" dirty="0">
                <a:effectLst/>
                <a:latin typeface="Posterama" panose="020B0504020200020000" pitchFamily="34" charset="0"/>
                <a:cs typeface="Posterama" panose="020B0504020200020000" pitchFamily="34" charset="0"/>
              </a:rPr>
              <a:t>3D Modeling and Visualization</a:t>
            </a:r>
            <a:endParaRPr lang="en-US" sz="3500" dirty="0">
              <a:latin typeface="Posterama" panose="020B0504020200020000" pitchFamily="34" charset="0"/>
              <a:cs typeface="Posterama" panose="020B0504020200020000" pitchFamily="34" charset="0"/>
            </a:endParaRPr>
          </a:p>
        </p:txBody>
      </p:sp>
      <p:sp>
        <p:nvSpPr>
          <p:cNvPr id="3" name="Content Placeholder 2">
            <a:extLst>
              <a:ext uri="{FF2B5EF4-FFF2-40B4-BE49-F238E27FC236}">
                <a16:creationId xmlns:a16="http://schemas.microsoft.com/office/drawing/2014/main" id="{5D7163A6-CF31-338A-FDC2-DDBDE2C820C3}"/>
              </a:ext>
            </a:extLst>
          </p:cNvPr>
          <p:cNvSpPr>
            <a:spLocks noGrp="1"/>
          </p:cNvSpPr>
          <p:nvPr>
            <p:ph idx="1"/>
          </p:nvPr>
        </p:nvSpPr>
        <p:spPr>
          <a:xfrm>
            <a:off x="138223" y="2630878"/>
            <a:ext cx="4231758" cy="3725471"/>
          </a:xfrm>
        </p:spPr>
        <p:txBody>
          <a:bodyPr anchor="ctr">
            <a:normAutofit/>
          </a:bodyPr>
          <a:lstStyle/>
          <a:p>
            <a:pPr marL="0" indent="0">
              <a:buNone/>
            </a:pPr>
            <a:r>
              <a:rPr lang="en-US" sz="1700" b="1" dirty="0">
                <a:effectLst/>
                <a:latin typeface="Posterama" panose="020B0504020200020000" pitchFamily="34" charset="0"/>
                <a:cs typeface="Posterama" panose="020B0504020200020000" pitchFamily="34" charset="0"/>
              </a:rPr>
              <a:t>Role: </a:t>
            </a:r>
            <a:r>
              <a:rPr lang="en-US" sz="1700" dirty="0">
                <a:effectLst/>
                <a:latin typeface="Posterama" panose="020B0504020200020000" pitchFamily="34" charset="0"/>
                <a:cs typeface="Posterama" panose="020B0504020200020000" pitchFamily="34" charset="0"/>
              </a:rPr>
              <a:t>Reconstructing the artifact’s 3D structure digitally to create an accurate representation.</a:t>
            </a:r>
          </a:p>
          <a:p>
            <a:pPr marL="0" indent="0">
              <a:buNone/>
            </a:pPr>
            <a:endParaRPr lang="en-US" sz="1700" dirty="0">
              <a:latin typeface="Posterama" panose="020B0504020200020000" pitchFamily="34" charset="0"/>
              <a:cs typeface="Posterama" panose="020B0504020200020000" pitchFamily="34" charset="0"/>
            </a:endParaRPr>
          </a:p>
          <a:p>
            <a:pPr marL="0" indent="0">
              <a:buNone/>
            </a:pPr>
            <a:endParaRPr lang="en-US" sz="1700" dirty="0">
              <a:effectLst/>
              <a:latin typeface="Posterama" panose="020B0504020200020000" pitchFamily="34" charset="0"/>
              <a:cs typeface="Posterama" panose="020B0504020200020000" pitchFamily="34" charset="0"/>
            </a:endParaRPr>
          </a:p>
          <a:p>
            <a:pPr marL="0" indent="0">
              <a:buNone/>
            </a:pPr>
            <a:br>
              <a:rPr lang="en-US" sz="1700" dirty="0">
                <a:effectLst/>
                <a:latin typeface="Posterama" panose="020B0504020200020000" pitchFamily="34" charset="0"/>
                <a:cs typeface="Posterama" panose="020B0504020200020000" pitchFamily="34" charset="0"/>
              </a:rPr>
            </a:br>
            <a:r>
              <a:rPr lang="en-US" sz="1700" b="1" dirty="0">
                <a:effectLst/>
                <a:latin typeface="Posterama" panose="020B0504020200020000" pitchFamily="34" charset="0"/>
                <a:cs typeface="Posterama" panose="020B0504020200020000" pitchFamily="34" charset="0"/>
              </a:rPr>
              <a:t>Applications: </a:t>
            </a:r>
            <a:r>
              <a:rPr lang="en-US" sz="1700" dirty="0">
                <a:effectLst/>
                <a:latin typeface="Posterama" panose="020B0504020200020000" pitchFamily="34" charset="0"/>
                <a:cs typeface="Posterama" panose="020B0504020200020000" pitchFamily="34" charset="0"/>
              </a:rPr>
              <a:t>Enables researchers to interact with virtual models or integrate artifacts into AR/VR platforms for immersive experiences.</a:t>
            </a:r>
            <a:br>
              <a:rPr lang="en-US" sz="1700" dirty="0">
                <a:effectLst/>
                <a:latin typeface="Posterama" panose="020B0504020200020000" pitchFamily="34" charset="0"/>
                <a:cs typeface="Posterama" panose="020B0504020200020000" pitchFamily="34" charset="0"/>
              </a:rPr>
            </a:br>
            <a:endParaRPr lang="en-US" sz="1700" dirty="0">
              <a:effectLst/>
              <a:latin typeface="Posterama" panose="020B0504020200020000" pitchFamily="34" charset="0"/>
              <a:cs typeface="Posterama" panose="020B0504020200020000" pitchFamily="34" charset="0"/>
            </a:endParaRPr>
          </a:p>
          <a:p>
            <a:pPr marL="0" indent="0">
              <a:buNone/>
            </a:pPr>
            <a:endParaRPr lang="en-US" sz="1700" dirty="0">
              <a:latin typeface="Posterama" panose="020B0504020200020000" pitchFamily="34" charset="0"/>
              <a:cs typeface="Posterama" panose="020B0504020200020000" pitchFamily="34" charset="0"/>
            </a:endParaRPr>
          </a:p>
        </p:txBody>
      </p:sp>
      <p:pic>
        <p:nvPicPr>
          <p:cNvPr id="5" name="Picture 4" descr="3D abstract blue and gold cube illustration">
            <a:extLst>
              <a:ext uri="{FF2B5EF4-FFF2-40B4-BE49-F238E27FC236}">
                <a16:creationId xmlns:a16="http://schemas.microsoft.com/office/drawing/2014/main" id="{5C208B88-FD8E-0A50-AECF-63BA37363A42}"/>
              </a:ext>
            </a:extLst>
          </p:cNvPr>
          <p:cNvPicPr>
            <a:picLocks noChangeAspect="1"/>
          </p:cNvPicPr>
          <p:nvPr/>
        </p:nvPicPr>
        <p:blipFill>
          <a:blip r:embed="rId2"/>
          <a:srcRect l="21543" r="38413"/>
          <a:stretch/>
        </p:blipFill>
        <p:spPr>
          <a:xfrm>
            <a:off x="4572000" y="1"/>
            <a:ext cx="4577118" cy="6858000"/>
          </a:xfrm>
          <a:prstGeom prst="rect">
            <a:avLst/>
          </a:prstGeom>
        </p:spPr>
      </p:pic>
      <p:sp>
        <p:nvSpPr>
          <p:cNvPr id="4" name="Rectangle 2">
            <a:extLst>
              <a:ext uri="{FF2B5EF4-FFF2-40B4-BE49-F238E27FC236}">
                <a16:creationId xmlns:a16="http://schemas.microsoft.com/office/drawing/2014/main" id="{1A917E74-6D30-B027-A74A-D91FB48BAAB8}"/>
              </a:ext>
            </a:extLst>
          </p:cNvPr>
          <p:cNvSpPr>
            <a:spLocks noChangeArrowheads="1"/>
          </p:cNvSpPr>
          <p:nvPr/>
        </p:nvSpPr>
        <p:spPr bwMode="auto">
          <a:xfrm>
            <a:off x="1342465" y="263087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909111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79457C-1DF8-7D7F-EBD8-DE93B1C2AFFC}"/>
              </a:ext>
            </a:extLst>
          </p:cNvPr>
          <p:cNvSpPr>
            <a:spLocks noGrp="1"/>
          </p:cNvSpPr>
          <p:nvPr>
            <p:ph type="title"/>
          </p:nvPr>
        </p:nvSpPr>
        <p:spPr>
          <a:xfrm>
            <a:off x="571352" y="350196"/>
            <a:ext cx="4542908" cy="1624520"/>
          </a:xfrm>
        </p:spPr>
        <p:txBody>
          <a:bodyPr anchor="ctr">
            <a:normAutofit fontScale="90000"/>
          </a:bodyPr>
          <a:lstStyle/>
          <a:p>
            <a:r>
              <a:rPr lang="en-US" sz="3600" dirty="0">
                <a:effectLst/>
                <a:latin typeface="Posterama" panose="020B0504020200020000" pitchFamily="34" charset="0"/>
                <a:cs typeface="Posterama" panose="020B0504020200020000" pitchFamily="34" charset="0"/>
              </a:rPr>
              <a:t>Image Enhancement and Super-Resolution</a:t>
            </a:r>
            <a:endParaRPr lang="en-US" sz="3500" dirty="0">
              <a:latin typeface="Posterama" panose="020B0504020200020000" pitchFamily="34" charset="0"/>
              <a:cs typeface="Posterama" panose="020B0504020200020000" pitchFamily="34" charset="0"/>
            </a:endParaRPr>
          </a:p>
        </p:txBody>
      </p:sp>
      <p:sp>
        <p:nvSpPr>
          <p:cNvPr id="3" name="Content Placeholder 2">
            <a:extLst>
              <a:ext uri="{FF2B5EF4-FFF2-40B4-BE49-F238E27FC236}">
                <a16:creationId xmlns:a16="http://schemas.microsoft.com/office/drawing/2014/main" id="{2751F47D-B6D9-3078-AA6A-5A23EF0180D1}"/>
              </a:ext>
            </a:extLst>
          </p:cNvPr>
          <p:cNvSpPr>
            <a:spLocks noGrp="1"/>
          </p:cNvSpPr>
          <p:nvPr>
            <p:ph idx="1"/>
          </p:nvPr>
        </p:nvSpPr>
        <p:spPr>
          <a:xfrm>
            <a:off x="361507" y="2636194"/>
            <a:ext cx="5220586" cy="3720156"/>
          </a:xfrm>
        </p:spPr>
        <p:txBody>
          <a:bodyPr anchor="ctr">
            <a:normAutofit/>
          </a:bodyPr>
          <a:lstStyle/>
          <a:p>
            <a:pPr marL="0" indent="0">
              <a:buNone/>
            </a:pPr>
            <a:r>
              <a:rPr lang="en-US" sz="1700" b="1" dirty="0">
                <a:effectLst/>
                <a:latin typeface="Posterama" panose="020B0504020200020000" pitchFamily="34" charset="0"/>
                <a:cs typeface="Posterama" panose="020B0504020200020000" pitchFamily="34" charset="0"/>
              </a:rPr>
              <a:t>Role: </a:t>
            </a:r>
            <a:r>
              <a:rPr lang="en-US" sz="1700" dirty="0">
                <a:effectLst/>
                <a:latin typeface="Posterama" panose="020B0504020200020000" pitchFamily="34" charset="0"/>
                <a:cs typeface="Posterama" panose="020B0504020200020000" pitchFamily="34" charset="0"/>
              </a:rPr>
              <a:t>Enhancing the clarity and resolution of scanned images to reveal finer details.</a:t>
            </a:r>
            <a:endParaRPr lang="en-US" sz="1700" dirty="0">
              <a:latin typeface="Posterama" panose="020B0504020200020000" pitchFamily="34" charset="0"/>
              <a:cs typeface="Posterama" panose="020B0504020200020000" pitchFamily="34" charset="0"/>
            </a:endParaRPr>
          </a:p>
          <a:p>
            <a:pPr marL="0" indent="0">
              <a:buNone/>
            </a:pPr>
            <a:endParaRPr lang="en-US" sz="1700" dirty="0">
              <a:effectLst/>
              <a:latin typeface="Posterama" panose="020B0504020200020000" pitchFamily="34" charset="0"/>
              <a:cs typeface="Posterama" panose="020B0504020200020000" pitchFamily="34" charset="0"/>
            </a:endParaRPr>
          </a:p>
          <a:p>
            <a:pPr marL="0" indent="0">
              <a:buNone/>
            </a:pPr>
            <a:endParaRPr lang="en-US" sz="1700" dirty="0">
              <a:latin typeface="Posterama" panose="020B0504020200020000" pitchFamily="34" charset="0"/>
              <a:cs typeface="Posterama" panose="020B0504020200020000" pitchFamily="34" charset="0"/>
            </a:endParaRPr>
          </a:p>
          <a:p>
            <a:pPr marL="0" indent="0">
              <a:buNone/>
            </a:pPr>
            <a:endParaRPr lang="en-US" sz="1700" dirty="0">
              <a:effectLst/>
              <a:latin typeface="Posterama" panose="020B0504020200020000" pitchFamily="34" charset="0"/>
              <a:cs typeface="Posterama" panose="020B0504020200020000" pitchFamily="34" charset="0"/>
            </a:endParaRPr>
          </a:p>
          <a:p>
            <a:pPr marL="0" indent="0">
              <a:buNone/>
            </a:pPr>
            <a:r>
              <a:rPr lang="en-US" sz="1700" b="1" dirty="0">
                <a:effectLst/>
                <a:latin typeface="Posterama" panose="020B0504020200020000" pitchFamily="34" charset="0"/>
                <a:cs typeface="Posterama" panose="020B0504020200020000" pitchFamily="34" charset="0"/>
              </a:rPr>
              <a:t>Applications: </a:t>
            </a:r>
            <a:r>
              <a:rPr lang="en-US" sz="1700" dirty="0">
                <a:effectLst/>
                <a:latin typeface="Posterama" panose="020B0504020200020000" pitchFamily="34" charset="0"/>
                <a:cs typeface="Posterama" panose="020B0504020200020000" pitchFamily="34" charset="0"/>
              </a:rPr>
              <a:t>Highlights subtle features like faded ink or material textures for better analysis and preservation.</a:t>
            </a:r>
            <a:br>
              <a:rPr lang="en-US" sz="1700" dirty="0">
                <a:effectLst/>
                <a:latin typeface="Posterama" panose="020B0504020200020000" pitchFamily="34" charset="0"/>
                <a:cs typeface="Posterama" panose="020B0504020200020000" pitchFamily="34" charset="0"/>
              </a:rPr>
            </a:br>
            <a:endParaRPr lang="en-US" sz="1700" dirty="0">
              <a:effectLst/>
              <a:latin typeface="Posterama" panose="020B0504020200020000" pitchFamily="34" charset="0"/>
              <a:cs typeface="Posterama" panose="020B0504020200020000" pitchFamily="34" charset="0"/>
            </a:endParaRPr>
          </a:p>
          <a:p>
            <a:endParaRPr lang="en-US" sz="1700" dirty="0">
              <a:latin typeface="Posterama" panose="020B0504020200020000" pitchFamily="34" charset="0"/>
              <a:cs typeface="Posterama" panose="020B0504020200020000" pitchFamily="34" charset="0"/>
            </a:endParaRPr>
          </a:p>
        </p:txBody>
      </p:sp>
      <p:sp>
        <p:nvSpPr>
          <p:cNvPr id="6" name="Rectangle 4">
            <a:extLst>
              <a:ext uri="{FF2B5EF4-FFF2-40B4-BE49-F238E27FC236}">
                <a16:creationId xmlns:a16="http://schemas.microsoft.com/office/drawing/2014/main" id="{559D6D62-4EEB-81AD-F548-9195A4C5637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195" name="Picture 6" descr="En-Gedi scroll: Ancient Hebrew text from Holy Ark unwrapped and read ...">
            <a:extLst>
              <a:ext uri="{FF2B5EF4-FFF2-40B4-BE49-F238E27FC236}">
                <a16:creationId xmlns:a16="http://schemas.microsoft.com/office/drawing/2014/main" id="{C966F52F-58CF-C918-9CED-1A01F0BFDA64}"/>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6251944" y="1"/>
            <a:ext cx="2320703" cy="6764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5501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170</TotalTime>
  <Words>796</Words>
  <Application>Microsoft Macintosh PowerPoint</Application>
  <PresentationFormat>On-screen Show (4:3)</PresentationFormat>
  <Paragraphs>63</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Posterama</vt:lpstr>
      <vt:lpstr>Office Theme</vt:lpstr>
      <vt:lpstr>Exploring Virtual Unwrapping</vt:lpstr>
      <vt:lpstr>Introduction to Virtual Unwrapping</vt:lpstr>
      <vt:lpstr>Technical Process and Tools</vt:lpstr>
      <vt:lpstr>Applications in Computer Vision</vt:lpstr>
      <vt:lpstr>Image Segmentation and Layer Reconstruction</vt:lpstr>
      <vt:lpstr>Surface Localization</vt:lpstr>
      <vt:lpstr>Pattern Recognition and Text Recovery</vt:lpstr>
      <vt:lpstr>3D Modeling and Visualization</vt:lpstr>
      <vt:lpstr>Image Enhancement and Super-Resolution</vt:lpstr>
      <vt:lpstr>Machine Learning for Automation</vt:lpstr>
      <vt:lpstr>Virtual Unwrapping Algorithms</vt:lpstr>
      <vt:lpstr>PowerPoint Presentation</vt:lpstr>
      <vt:lpstr>Advantages and Challenges</vt:lpstr>
      <vt:lpstr>En-Gedi Scroll</vt:lpstr>
      <vt:lpstr>demo</vt:lpstr>
      <vt:lpstr>Future Potential and Innovations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Ibrahim Waziri,A. Abubakar</cp:lastModifiedBy>
  <cp:revision>4</cp:revision>
  <dcterms:created xsi:type="dcterms:W3CDTF">2013-01-27T09:14:16Z</dcterms:created>
  <dcterms:modified xsi:type="dcterms:W3CDTF">2024-11-25T08:44:38Z</dcterms:modified>
  <cp:category/>
</cp:coreProperties>
</file>

<file path=docProps/thumbnail.jpeg>
</file>